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56" r:id="rId2"/>
    <p:sldId id="258" r:id="rId3"/>
    <p:sldId id="265" r:id="rId4"/>
    <p:sldId id="272" r:id="rId5"/>
    <p:sldId id="271" r:id="rId6"/>
    <p:sldId id="266" r:id="rId7"/>
    <p:sldId id="279" r:id="rId8"/>
    <p:sldId id="278" r:id="rId9"/>
    <p:sldId id="288" r:id="rId10"/>
    <p:sldId id="291" r:id="rId11"/>
    <p:sldId id="283" r:id="rId12"/>
    <p:sldId id="280" r:id="rId13"/>
    <p:sldId id="290" r:id="rId14"/>
    <p:sldId id="289" r:id="rId15"/>
    <p:sldId id="292" r:id="rId16"/>
    <p:sldId id="293" r:id="rId17"/>
    <p:sldId id="282" r:id="rId18"/>
    <p:sldId id="285" r:id="rId19"/>
    <p:sldId id="277" r:id="rId20"/>
    <p:sldId id="257" r:id="rId21"/>
  </p:sldIdLst>
  <p:sldSz cx="12192000" cy="6858000"/>
  <p:notesSz cx="6858000" cy="9144000"/>
  <p:embeddedFontLst>
    <p:embeddedFont>
      <p:font typeface="汉仪君黑-45简" panose="02010600030101010101" charset="-122"/>
      <p:regular r:id="rId23"/>
    </p:embeddedFon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等线" panose="02010600030101010101" pitchFamily="2" charset="-122"/>
      <p:regular r:id="rId30"/>
      <p:bold r:id="rId31"/>
    </p:embeddedFont>
    <p:embeddedFont>
      <p:font typeface="华光标题宋_CNKI" panose="02000500000000000000" pitchFamily="2" charset="-122"/>
      <p:regular r:id="rId3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DCBDB"/>
    <a:srgbClr val="578FB7"/>
    <a:srgbClr val="284E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0" autoAdjust="0"/>
    <p:restoredTop sz="94660"/>
  </p:normalViewPr>
  <p:slideViewPr>
    <p:cSldViewPr snapToGrid="0">
      <p:cViewPr varScale="1">
        <p:scale>
          <a:sx n="86" d="100"/>
          <a:sy n="86" d="100"/>
        </p:scale>
        <p:origin x="32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s>
</file>

<file path=ppt/media/image1.png>
</file>

<file path=ppt/media/image10.JPG>
</file>

<file path=ppt/media/image11.png>
</file>

<file path=ppt/media/image12.png>
</file>

<file path=ppt/media/image13.png>
</file>

<file path=ppt/media/image14.JPG>
</file>

<file path=ppt/media/image15.JPG>
</file>

<file path=ppt/media/image16.JPG>
</file>

<file path=ppt/media/image17.png>
</file>

<file path=ppt/media/image18.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593B3B-D8FE-4414-BCC7-77080DB056F6}" type="datetimeFigureOut">
              <a:rPr lang="zh-CN" altLang="en-US" smtClean="0"/>
              <a:t>2021/4/10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176632-464B-4B1A-B15A-A81F48C42B1A}" type="slidenum">
              <a:rPr lang="zh-CN" altLang="en-US" smtClean="0"/>
              <a:t>‹#›</a:t>
            </a:fld>
            <a:endParaRPr lang="zh-CN" altLang="en-US"/>
          </a:p>
        </p:txBody>
      </p:sp>
    </p:spTree>
    <p:extLst>
      <p:ext uri="{BB962C8B-B14F-4D97-AF65-F5344CB8AC3E}">
        <p14:creationId xmlns:p14="http://schemas.microsoft.com/office/powerpoint/2010/main" val="37770267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等线" panose="02010600030101010101" pitchFamily="2" charset="-122"/>
                <a:ea typeface="等线" panose="02010600030101010101" pitchFamily="2" charset="-122"/>
              </a:rPr>
              <a:t>视频作为我们扶贫教育的最主要手段，因此将视频区作为网站首页，最为直观便捷</a:t>
            </a:r>
            <a:endParaRPr lang="en-US" altLang="zh-CN" sz="1200" dirty="0">
              <a:latin typeface="等线" panose="02010600030101010101" pitchFamily="2" charset="-122"/>
              <a:ea typeface="等线"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AB176632-464B-4B1A-B15A-A81F48C42B1A}" type="slidenum">
              <a:rPr lang="zh-CN" altLang="en-US" smtClean="0"/>
              <a:t>7</a:t>
            </a:fld>
            <a:endParaRPr lang="zh-CN" altLang="en-US"/>
          </a:p>
        </p:txBody>
      </p:sp>
    </p:spTree>
    <p:extLst>
      <p:ext uri="{BB962C8B-B14F-4D97-AF65-F5344CB8AC3E}">
        <p14:creationId xmlns:p14="http://schemas.microsoft.com/office/powerpoint/2010/main" val="3356114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176632-464B-4B1A-B15A-A81F48C42B1A}" type="slidenum">
              <a:rPr lang="zh-CN" altLang="en-US" smtClean="0"/>
              <a:t>16</a:t>
            </a:fld>
            <a:endParaRPr lang="zh-CN" altLang="en-US"/>
          </a:p>
        </p:txBody>
      </p:sp>
    </p:spTree>
    <p:extLst>
      <p:ext uri="{BB962C8B-B14F-4D97-AF65-F5344CB8AC3E}">
        <p14:creationId xmlns:p14="http://schemas.microsoft.com/office/powerpoint/2010/main" val="4153712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176632-464B-4B1A-B15A-A81F48C42B1A}" type="slidenum">
              <a:rPr lang="zh-CN" altLang="en-US" smtClean="0"/>
              <a:t>17</a:t>
            </a:fld>
            <a:endParaRPr lang="zh-CN" altLang="en-US"/>
          </a:p>
        </p:txBody>
      </p:sp>
    </p:spTree>
    <p:extLst>
      <p:ext uri="{BB962C8B-B14F-4D97-AF65-F5344CB8AC3E}">
        <p14:creationId xmlns:p14="http://schemas.microsoft.com/office/powerpoint/2010/main" val="32798017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E5CEBC46-BC37-4D8E-B7BE-3670FBD54F69}" type="datetimeFigureOut">
              <a:rPr lang="zh-CN" altLang="en-US" smtClean="0"/>
              <a:t>2021/4/10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3485232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5CEBC46-BC37-4D8E-B7BE-3670FBD54F69}" type="datetimeFigureOut">
              <a:rPr lang="zh-CN" altLang="en-US" smtClean="0"/>
              <a:t>2021/4/10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3449340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5CEBC46-BC37-4D8E-B7BE-3670FBD54F69}" type="datetimeFigureOut">
              <a:rPr lang="zh-CN" altLang="en-US" smtClean="0"/>
              <a:t>2021/4/10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4989148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5CEBC46-BC37-4D8E-B7BE-3670FBD54F69}" type="datetimeFigureOut">
              <a:rPr lang="zh-CN" altLang="en-US" smtClean="0"/>
              <a:t>2021/4/10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1352290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E5CEBC46-BC37-4D8E-B7BE-3670FBD54F69}" type="datetimeFigureOut">
              <a:rPr lang="zh-CN" altLang="en-US" smtClean="0"/>
              <a:t>2021/4/10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1544421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E5CEBC46-BC37-4D8E-B7BE-3670FBD54F69}" type="datetimeFigureOut">
              <a:rPr lang="zh-CN" altLang="en-US" smtClean="0"/>
              <a:t>2021/4/10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2487862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5CEBC46-BC37-4D8E-B7BE-3670FBD54F69}" type="datetimeFigureOut">
              <a:rPr lang="zh-CN" altLang="en-US" smtClean="0"/>
              <a:t>2021/4/10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2095803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5CEBC46-BC37-4D8E-B7BE-3670FBD54F69}" type="datetimeFigureOut">
              <a:rPr lang="zh-CN" altLang="en-US" smtClean="0"/>
              <a:t>2021/4/10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17383726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5CEBC46-BC37-4D8E-B7BE-3670FBD54F69}" type="datetimeFigureOut">
              <a:rPr lang="zh-CN" altLang="en-US" smtClean="0"/>
              <a:t>2021/4/10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675536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5CEBC46-BC37-4D8E-B7BE-3670FBD54F69}" type="datetimeFigureOut">
              <a:rPr lang="zh-CN" altLang="en-US" smtClean="0"/>
              <a:t>2021/4/10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1544320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5CEBC46-BC37-4D8E-B7BE-3670FBD54F69}" type="datetimeFigureOut">
              <a:rPr lang="zh-CN" altLang="en-US" smtClean="0"/>
              <a:t>2021/4/10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1853549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CEBC46-BC37-4D8E-B7BE-3670FBD54F69}" type="datetimeFigureOut">
              <a:rPr lang="zh-CN" altLang="en-US" smtClean="0"/>
              <a:t>2021/4/10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F1D67D-4EF2-4E64-B1CC-CD5CBEDC28C3}" type="slidenum">
              <a:rPr lang="zh-CN" altLang="en-US" smtClean="0"/>
              <a:t>‹#›</a:t>
            </a:fld>
            <a:endParaRPr lang="zh-CN" altLang="en-US"/>
          </a:p>
        </p:txBody>
      </p:sp>
    </p:spTree>
    <p:extLst>
      <p:ext uri="{BB962C8B-B14F-4D97-AF65-F5344CB8AC3E}">
        <p14:creationId xmlns:p14="http://schemas.microsoft.com/office/powerpoint/2010/main" val="17753255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hyperlink" Target="https://yx3r3b.axshare.com/"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6" name="矩形 4"/>
          <p:cNvSpPr/>
          <p:nvPr/>
        </p:nvSpPr>
        <p:spPr>
          <a:xfrm flipV="1">
            <a:off x="1985818" y="0"/>
            <a:ext cx="3158836" cy="6867237"/>
          </a:xfrm>
          <a:custGeom>
            <a:avLst/>
            <a:gdLst>
              <a:gd name="connsiteX0" fmla="*/ 0 w 3158836"/>
              <a:gd name="connsiteY0" fmla="*/ 0 h 6858000"/>
              <a:gd name="connsiteX1" fmla="*/ 3158836 w 3158836"/>
              <a:gd name="connsiteY1" fmla="*/ 0 h 6858000"/>
              <a:gd name="connsiteX2" fmla="*/ 3158836 w 3158836"/>
              <a:gd name="connsiteY2" fmla="*/ 6858000 h 6858000"/>
              <a:gd name="connsiteX3" fmla="*/ 0 w 3158836"/>
              <a:gd name="connsiteY3" fmla="*/ 6858000 h 6858000"/>
              <a:gd name="connsiteX4" fmla="*/ 0 w 3158836"/>
              <a:gd name="connsiteY4" fmla="*/ 0 h 6858000"/>
              <a:gd name="connsiteX0" fmla="*/ 0 w 3158836"/>
              <a:gd name="connsiteY0" fmla="*/ 0 h 6867237"/>
              <a:gd name="connsiteX1" fmla="*/ 3158836 w 3158836"/>
              <a:gd name="connsiteY1" fmla="*/ 0 h 6867237"/>
              <a:gd name="connsiteX2" fmla="*/ 831273 w 3158836"/>
              <a:gd name="connsiteY2" fmla="*/ 6867237 h 6867237"/>
              <a:gd name="connsiteX3" fmla="*/ 0 w 3158836"/>
              <a:gd name="connsiteY3" fmla="*/ 6858000 h 6867237"/>
              <a:gd name="connsiteX4" fmla="*/ 0 w 3158836"/>
              <a:gd name="connsiteY4" fmla="*/ 0 h 686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8836" h="6867237">
                <a:moveTo>
                  <a:pt x="0" y="0"/>
                </a:moveTo>
                <a:lnTo>
                  <a:pt x="3158836" y="0"/>
                </a:lnTo>
                <a:lnTo>
                  <a:pt x="831273" y="6867237"/>
                </a:lnTo>
                <a:lnTo>
                  <a:pt x="0" y="6858000"/>
                </a:lnTo>
                <a:lnTo>
                  <a:pt x="0" y="0"/>
                </a:lnTo>
                <a:close/>
              </a:path>
            </a:pathLst>
          </a:custGeom>
          <a:solidFill>
            <a:srgbClr val="9DC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0"/>
            <a:ext cx="2207491" cy="6858000"/>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0"/>
            <a:ext cx="5144655" cy="6867237"/>
          </a:xfrm>
          <a:custGeom>
            <a:avLst/>
            <a:gdLst>
              <a:gd name="connsiteX0" fmla="*/ 0 w 3158836"/>
              <a:gd name="connsiteY0" fmla="*/ 0 h 6858000"/>
              <a:gd name="connsiteX1" fmla="*/ 3158836 w 3158836"/>
              <a:gd name="connsiteY1" fmla="*/ 0 h 6858000"/>
              <a:gd name="connsiteX2" fmla="*/ 3158836 w 3158836"/>
              <a:gd name="connsiteY2" fmla="*/ 6858000 h 6858000"/>
              <a:gd name="connsiteX3" fmla="*/ 0 w 3158836"/>
              <a:gd name="connsiteY3" fmla="*/ 6858000 h 6858000"/>
              <a:gd name="connsiteX4" fmla="*/ 0 w 3158836"/>
              <a:gd name="connsiteY4" fmla="*/ 0 h 6858000"/>
              <a:gd name="connsiteX0" fmla="*/ 0 w 3158836"/>
              <a:gd name="connsiteY0" fmla="*/ 0 h 6867237"/>
              <a:gd name="connsiteX1" fmla="*/ 3158836 w 3158836"/>
              <a:gd name="connsiteY1" fmla="*/ 0 h 6867237"/>
              <a:gd name="connsiteX2" fmla="*/ 831273 w 3158836"/>
              <a:gd name="connsiteY2" fmla="*/ 6867237 h 6867237"/>
              <a:gd name="connsiteX3" fmla="*/ 0 w 3158836"/>
              <a:gd name="connsiteY3" fmla="*/ 6858000 h 6867237"/>
              <a:gd name="connsiteX4" fmla="*/ 0 w 3158836"/>
              <a:gd name="connsiteY4" fmla="*/ 0 h 6867237"/>
              <a:gd name="connsiteX0" fmla="*/ 1985819 w 5144655"/>
              <a:gd name="connsiteY0" fmla="*/ 0 h 6867237"/>
              <a:gd name="connsiteX1" fmla="*/ 5144655 w 5144655"/>
              <a:gd name="connsiteY1" fmla="*/ 0 h 6867237"/>
              <a:gd name="connsiteX2" fmla="*/ 2817092 w 5144655"/>
              <a:gd name="connsiteY2" fmla="*/ 6867237 h 6867237"/>
              <a:gd name="connsiteX3" fmla="*/ 0 w 5144655"/>
              <a:gd name="connsiteY3" fmla="*/ 6858000 h 6867237"/>
              <a:gd name="connsiteX4" fmla="*/ 1985819 w 5144655"/>
              <a:gd name="connsiteY4" fmla="*/ 0 h 686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4655" h="6867237">
                <a:moveTo>
                  <a:pt x="1985819" y="0"/>
                </a:moveTo>
                <a:lnTo>
                  <a:pt x="5144655" y="0"/>
                </a:lnTo>
                <a:lnTo>
                  <a:pt x="2817092" y="6867237"/>
                </a:lnTo>
                <a:lnTo>
                  <a:pt x="0" y="6858000"/>
                </a:lnTo>
                <a:lnTo>
                  <a:pt x="1985819" y="0"/>
                </a:lnTo>
                <a:close/>
              </a:path>
            </a:pathLst>
          </a:cu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562371" y="1899893"/>
            <a:ext cx="5109091" cy="1938992"/>
          </a:xfrm>
          <a:prstGeom prst="rect">
            <a:avLst/>
          </a:prstGeom>
          <a:noFill/>
        </p:spPr>
        <p:txBody>
          <a:bodyPr wrap="none" rtlCol="0">
            <a:spAutoFit/>
          </a:bodyPr>
          <a:lstStyle/>
          <a:p>
            <a:pPr algn="ctr"/>
            <a:r>
              <a:rPr lang="zh-CN" altLang="en-US" sz="7200" dirty="0">
                <a:latin typeface="华光标题宋_CNKI" panose="02000500000000000000" pitchFamily="2" charset="-122"/>
                <a:ea typeface="华光标题宋_CNKI" panose="02000500000000000000" pitchFamily="2" charset="-122"/>
              </a:rPr>
              <a:t>       </a:t>
            </a:r>
            <a:r>
              <a:rPr lang="zh-CN" altLang="en-US" sz="6600" dirty="0">
                <a:latin typeface="华光标题宋_CNKI" panose="02000500000000000000" pitchFamily="2" charset="-122"/>
                <a:ea typeface="华光标题宋_CNKI" panose="02000500000000000000" pitchFamily="2" charset="-122"/>
              </a:rPr>
              <a:t>山烛</a:t>
            </a:r>
            <a:endParaRPr lang="en-US" altLang="zh-CN" sz="6600" dirty="0">
              <a:latin typeface="华光标题宋_CNKI" panose="02000500000000000000" pitchFamily="2" charset="-122"/>
              <a:ea typeface="华光标题宋_CNKI" panose="02000500000000000000" pitchFamily="2" charset="-122"/>
            </a:endParaRPr>
          </a:p>
          <a:p>
            <a:pPr algn="ctr"/>
            <a:r>
              <a:rPr lang="zh-CN" altLang="en-US" sz="4800" dirty="0">
                <a:latin typeface="汉仪君黑-45简" panose="020B0604020202020204" pitchFamily="34" charset="-122"/>
                <a:ea typeface="汉仪君黑-45简" panose="020B0604020202020204" pitchFamily="34" charset="-122"/>
              </a:rPr>
              <a:t>界面原型设计答辩</a:t>
            </a:r>
          </a:p>
        </p:txBody>
      </p:sp>
      <p:sp>
        <p:nvSpPr>
          <p:cNvPr id="51" name="矩形 50"/>
          <p:cNvSpPr/>
          <p:nvPr/>
        </p:nvSpPr>
        <p:spPr>
          <a:xfrm>
            <a:off x="6542279" y="3814309"/>
            <a:ext cx="3252814" cy="461665"/>
          </a:xfrm>
          <a:prstGeom prst="rect">
            <a:avLst/>
          </a:prstGeom>
        </p:spPr>
        <p:txBody>
          <a:bodyPr wrap="none">
            <a:spAutoFit/>
          </a:bodyPr>
          <a:lstStyle/>
          <a:p>
            <a:r>
              <a:rPr lang="en-US" altLang="zh-CN" sz="2400" b="0" i="0" dirty="0">
                <a:solidFill>
                  <a:srgbClr val="333333"/>
                </a:solidFill>
                <a:effectLst/>
                <a:latin typeface="汉仪君黑-45简" panose="020B0604020202020204" pitchFamily="34" charset="-122"/>
                <a:ea typeface="汉仪君黑-45简" panose="020B0604020202020204" pitchFamily="34" charset="-122"/>
              </a:rPr>
              <a:t>By Growing Light </a:t>
            </a:r>
            <a:r>
              <a:rPr lang="zh-CN" altLang="en-US" sz="2400" b="0" i="0" dirty="0">
                <a:solidFill>
                  <a:srgbClr val="333333"/>
                </a:solidFill>
                <a:effectLst/>
                <a:latin typeface="汉仪君黑-45简" panose="020B0604020202020204" pitchFamily="34" charset="-122"/>
                <a:ea typeface="汉仪君黑-45简" panose="020B0604020202020204" pitchFamily="34" charset="-122"/>
              </a:rPr>
              <a:t>团队</a:t>
            </a:r>
            <a:endParaRPr lang="zh-CN" altLang="en-US" sz="2400" dirty="0">
              <a:latin typeface="汉仪君黑-45简" panose="020B0604020202020204" pitchFamily="34" charset="-122"/>
              <a:ea typeface="汉仪君黑-45简" panose="020B0604020202020204" pitchFamily="34" charset="-122"/>
            </a:endParaRPr>
          </a:p>
        </p:txBody>
      </p:sp>
      <p:sp>
        <p:nvSpPr>
          <p:cNvPr id="54" name="椭圆 53"/>
          <p:cNvSpPr/>
          <p:nvPr/>
        </p:nvSpPr>
        <p:spPr>
          <a:xfrm>
            <a:off x="6160651" y="5193890"/>
            <a:ext cx="498768" cy="498768"/>
          </a:xfrm>
          <a:prstGeom prst="ellipse">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Shape 23232"/>
          <p:cNvSpPr/>
          <p:nvPr/>
        </p:nvSpPr>
        <p:spPr>
          <a:xfrm>
            <a:off x="6315798" y="5290396"/>
            <a:ext cx="197221" cy="275535"/>
          </a:xfrm>
          <a:custGeom>
            <a:avLst/>
            <a:gdLst/>
            <a:ahLst/>
            <a:cxnLst>
              <a:cxn ang="0">
                <a:pos x="wd2" y="hd2"/>
              </a:cxn>
              <a:cxn ang="5400000">
                <a:pos x="wd2" y="hd2"/>
              </a:cxn>
              <a:cxn ang="10800000">
                <a:pos x="wd2" y="hd2"/>
              </a:cxn>
              <a:cxn ang="16200000">
                <a:pos x="wd2" y="hd2"/>
              </a:cxn>
            </a:cxnLst>
            <a:rect l="0" t="0" r="r" b="b"/>
            <a:pathLst>
              <a:path w="21486" h="21600" extrusionOk="0">
                <a:moveTo>
                  <a:pt x="10254" y="0"/>
                </a:moveTo>
                <a:cubicBezTo>
                  <a:pt x="6865" y="0"/>
                  <a:pt x="4106" y="1983"/>
                  <a:pt x="4106" y="4424"/>
                </a:cubicBezTo>
                <a:cubicBezTo>
                  <a:pt x="4106" y="6864"/>
                  <a:pt x="6865" y="8829"/>
                  <a:pt x="10254" y="8829"/>
                </a:cubicBezTo>
                <a:cubicBezTo>
                  <a:pt x="13645" y="8829"/>
                  <a:pt x="16376" y="6864"/>
                  <a:pt x="16376" y="4424"/>
                </a:cubicBezTo>
                <a:cubicBezTo>
                  <a:pt x="16376" y="1983"/>
                  <a:pt x="13645" y="0"/>
                  <a:pt x="10254" y="0"/>
                </a:cubicBezTo>
                <a:close/>
                <a:moveTo>
                  <a:pt x="6807" y="10069"/>
                </a:moveTo>
                <a:cubicBezTo>
                  <a:pt x="3903" y="10069"/>
                  <a:pt x="1437" y="11607"/>
                  <a:pt x="1071" y="13678"/>
                </a:cubicBezTo>
                <a:lnTo>
                  <a:pt x="17" y="19731"/>
                </a:lnTo>
                <a:cubicBezTo>
                  <a:pt x="-57" y="20153"/>
                  <a:pt x="112" y="20687"/>
                  <a:pt x="505" y="21008"/>
                </a:cubicBezTo>
                <a:cubicBezTo>
                  <a:pt x="897" y="21326"/>
                  <a:pt x="1458" y="21600"/>
                  <a:pt x="2049" y="21600"/>
                </a:cubicBezTo>
                <a:lnTo>
                  <a:pt x="19411" y="21600"/>
                </a:lnTo>
                <a:cubicBezTo>
                  <a:pt x="20003" y="21600"/>
                  <a:pt x="20589" y="21309"/>
                  <a:pt x="20980" y="20989"/>
                </a:cubicBezTo>
                <a:cubicBezTo>
                  <a:pt x="21373" y="20670"/>
                  <a:pt x="21543" y="20136"/>
                  <a:pt x="21469" y="19712"/>
                </a:cubicBezTo>
                <a:lnTo>
                  <a:pt x="20389" y="13678"/>
                </a:lnTo>
                <a:cubicBezTo>
                  <a:pt x="20023" y="11607"/>
                  <a:pt x="17583" y="10069"/>
                  <a:pt x="14678" y="10069"/>
                </a:cubicBezTo>
                <a:lnTo>
                  <a:pt x="6807" y="10069"/>
                </a:lnTo>
                <a:close/>
              </a:path>
            </a:pathLst>
          </a:custGeom>
          <a:solidFill>
            <a:schemeClr val="bg1"/>
          </a:solidFill>
          <a:ln w="12700">
            <a:miter lim="400000"/>
          </a:ln>
        </p:spPr>
        <p:txBody>
          <a:bodyPr lIns="19051" tIns="19051" rIns="19051" bIns="19051"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000"/>
          </a:p>
        </p:txBody>
      </p:sp>
      <p:sp>
        <p:nvSpPr>
          <p:cNvPr id="56" name="文本框 55"/>
          <p:cNvSpPr txBox="1"/>
          <p:nvPr/>
        </p:nvSpPr>
        <p:spPr>
          <a:xfrm>
            <a:off x="6727266" y="5290396"/>
            <a:ext cx="1441420" cy="307777"/>
          </a:xfrm>
          <a:prstGeom prst="rect">
            <a:avLst/>
          </a:prstGeom>
          <a:noFill/>
        </p:spPr>
        <p:txBody>
          <a:bodyPr wrap="none" rtlCol="0">
            <a:spAutoFit/>
          </a:bodyPr>
          <a:lstStyle/>
          <a:p>
            <a:r>
              <a:rPr lang="zh-CN" altLang="en-US" sz="1400" dirty="0">
                <a:solidFill>
                  <a:schemeClr val="tx1">
                    <a:lumMod val="65000"/>
                    <a:lumOff val="35000"/>
                  </a:schemeClr>
                </a:solidFill>
                <a:latin typeface="汉仪君黑-45简" panose="020B0604020202020204" pitchFamily="34" charset="-122"/>
                <a:ea typeface="汉仪君黑-45简" panose="020B0604020202020204" pitchFamily="34" charset="-122"/>
              </a:rPr>
              <a:t>汇报人：刘晓君</a:t>
            </a:r>
          </a:p>
        </p:txBody>
      </p:sp>
      <p:sp>
        <p:nvSpPr>
          <p:cNvPr id="57" name="椭圆 56"/>
          <p:cNvSpPr/>
          <p:nvPr/>
        </p:nvSpPr>
        <p:spPr>
          <a:xfrm>
            <a:off x="8403071" y="5193890"/>
            <a:ext cx="498768" cy="498768"/>
          </a:xfrm>
          <a:prstGeom prst="ellipse">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p:cNvSpPr txBox="1"/>
          <p:nvPr/>
        </p:nvSpPr>
        <p:spPr>
          <a:xfrm>
            <a:off x="9000644" y="5290396"/>
            <a:ext cx="1008609" cy="307777"/>
          </a:xfrm>
          <a:prstGeom prst="rect">
            <a:avLst/>
          </a:prstGeom>
          <a:noFill/>
        </p:spPr>
        <p:txBody>
          <a:bodyPr wrap="none" rtlCol="0">
            <a:spAutoFit/>
          </a:bodyPr>
          <a:lstStyle/>
          <a:p>
            <a:r>
              <a:rPr lang="en-US" altLang="zh-CN" sz="1400" dirty="0">
                <a:solidFill>
                  <a:schemeClr val="tx1">
                    <a:lumMod val="65000"/>
                    <a:lumOff val="35000"/>
                  </a:schemeClr>
                </a:solidFill>
                <a:latin typeface="汉仪君黑-45简" panose="020B0604020202020204" pitchFamily="34" charset="-122"/>
                <a:ea typeface="汉仪君黑-45简" panose="020B0604020202020204" pitchFamily="34" charset="-122"/>
              </a:rPr>
              <a:t>2021.4.10</a:t>
            </a:r>
            <a:endParaRPr lang="zh-CN" altLang="en-US" sz="1400" dirty="0">
              <a:solidFill>
                <a:schemeClr val="tx1">
                  <a:lumMod val="65000"/>
                  <a:lumOff val="35000"/>
                </a:schemeClr>
              </a:solidFill>
              <a:latin typeface="汉仪君黑-45简" panose="020B0604020202020204" pitchFamily="34" charset="-122"/>
              <a:ea typeface="汉仪君黑-45简" panose="020B0604020202020204" pitchFamily="34" charset="-122"/>
            </a:endParaRPr>
          </a:p>
        </p:txBody>
      </p:sp>
      <p:sp>
        <p:nvSpPr>
          <p:cNvPr id="59" name="Shape 23271"/>
          <p:cNvSpPr/>
          <p:nvPr/>
        </p:nvSpPr>
        <p:spPr>
          <a:xfrm>
            <a:off x="8543368" y="5331931"/>
            <a:ext cx="221941" cy="221947"/>
          </a:xfrm>
          <a:custGeom>
            <a:avLst/>
            <a:gdLst/>
            <a:ahLst/>
            <a:cxnLst>
              <a:cxn ang="0">
                <a:pos x="wd2" y="hd2"/>
              </a:cxn>
              <a:cxn ang="5400000">
                <a:pos x="wd2" y="hd2"/>
              </a:cxn>
              <a:cxn ang="10800000">
                <a:pos x="wd2" y="hd2"/>
              </a:cxn>
              <a:cxn ang="16200000">
                <a:pos x="wd2" y="hd2"/>
              </a:cxn>
            </a:cxnLst>
            <a:rect l="0" t="0" r="r" b="b"/>
            <a:pathLst>
              <a:path w="21600" h="21600" extrusionOk="0">
                <a:moveTo>
                  <a:pt x="4726" y="17550"/>
                </a:moveTo>
                <a:cubicBezTo>
                  <a:pt x="4726" y="17922"/>
                  <a:pt x="5026" y="18225"/>
                  <a:pt x="5398" y="18225"/>
                </a:cubicBezTo>
                <a:lnTo>
                  <a:pt x="8774" y="18225"/>
                </a:lnTo>
                <a:cubicBezTo>
                  <a:pt x="9149" y="18225"/>
                  <a:pt x="9448" y="17922"/>
                  <a:pt x="9448" y="17550"/>
                </a:cubicBezTo>
                <a:cubicBezTo>
                  <a:pt x="9448" y="17177"/>
                  <a:pt x="9149" y="16874"/>
                  <a:pt x="8774" y="16874"/>
                </a:cubicBezTo>
                <a:lnTo>
                  <a:pt x="6433" y="16874"/>
                </a:lnTo>
                <a:cubicBezTo>
                  <a:pt x="6713" y="16514"/>
                  <a:pt x="7109" y="16099"/>
                  <a:pt x="7435" y="15760"/>
                </a:cubicBezTo>
                <a:cubicBezTo>
                  <a:pt x="8424" y="14722"/>
                  <a:pt x="9448" y="13647"/>
                  <a:pt x="9448" y="12488"/>
                </a:cubicBezTo>
                <a:cubicBezTo>
                  <a:pt x="9448" y="11185"/>
                  <a:pt x="8391" y="10125"/>
                  <a:pt x="7085" y="10125"/>
                </a:cubicBezTo>
                <a:cubicBezTo>
                  <a:pt x="5784" y="10125"/>
                  <a:pt x="4726" y="11185"/>
                  <a:pt x="4726" y="12488"/>
                </a:cubicBezTo>
                <a:cubicBezTo>
                  <a:pt x="4726" y="12860"/>
                  <a:pt x="5026" y="13163"/>
                  <a:pt x="5398" y="13163"/>
                </a:cubicBezTo>
                <a:cubicBezTo>
                  <a:pt x="5775" y="13163"/>
                  <a:pt x="6074" y="12860"/>
                  <a:pt x="6074" y="12488"/>
                </a:cubicBezTo>
                <a:cubicBezTo>
                  <a:pt x="6074" y="11927"/>
                  <a:pt x="6529" y="11476"/>
                  <a:pt x="7085" y="11476"/>
                </a:cubicBezTo>
                <a:cubicBezTo>
                  <a:pt x="7647" y="11476"/>
                  <a:pt x="8101" y="11927"/>
                  <a:pt x="8101" y="12488"/>
                </a:cubicBezTo>
                <a:cubicBezTo>
                  <a:pt x="8101" y="13107"/>
                  <a:pt x="7188" y="14059"/>
                  <a:pt x="6460" y="14827"/>
                </a:cubicBezTo>
                <a:cubicBezTo>
                  <a:pt x="5526" y="15799"/>
                  <a:pt x="4726" y="16640"/>
                  <a:pt x="4726" y="17550"/>
                </a:cubicBezTo>
                <a:cubicBezTo>
                  <a:pt x="4726" y="17550"/>
                  <a:pt x="4726" y="17550"/>
                  <a:pt x="4726" y="17550"/>
                </a:cubicBezTo>
                <a:close/>
                <a:moveTo>
                  <a:pt x="14511" y="16874"/>
                </a:moveTo>
                <a:cubicBezTo>
                  <a:pt x="13954" y="16874"/>
                  <a:pt x="13499" y="16419"/>
                  <a:pt x="13499" y="15862"/>
                </a:cubicBezTo>
                <a:cubicBezTo>
                  <a:pt x="13499" y="15489"/>
                  <a:pt x="13197" y="15186"/>
                  <a:pt x="12823" y="15186"/>
                </a:cubicBezTo>
                <a:cubicBezTo>
                  <a:pt x="12451" y="15186"/>
                  <a:pt x="12148" y="15489"/>
                  <a:pt x="12148" y="15862"/>
                </a:cubicBezTo>
                <a:cubicBezTo>
                  <a:pt x="12148" y="17163"/>
                  <a:pt x="13210" y="18225"/>
                  <a:pt x="14511" y="18225"/>
                </a:cubicBezTo>
                <a:cubicBezTo>
                  <a:pt x="15814" y="18225"/>
                  <a:pt x="16874" y="17163"/>
                  <a:pt x="16874" y="15862"/>
                </a:cubicBezTo>
                <a:cubicBezTo>
                  <a:pt x="16874" y="15200"/>
                  <a:pt x="16603" y="14603"/>
                  <a:pt x="16162" y="14175"/>
                </a:cubicBezTo>
                <a:cubicBezTo>
                  <a:pt x="16603" y="13746"/>
                  <a:pt x="16874" y="13146"/>
                  <a:pt x="16874" y="12488"/>
                </a:cubicBezTo>
                <a:cubicBezTo>
                  <a:pt x="16874" y="11185"/>
                  <a:pt x="15814" y="10125"/>
                  <a:pt x="14511" y="10125"/>
                </a:cubicBezTo>
                <a:cubicBezTo>
                  <a:pt x="13210" y="10125"/>
                  <a:pt x="12148" y="11185"/>
                  <a:pt x="12148" y="12488"/>
                </a:cubicBezTo>
                <a:cubicBezTo>
                  <a:pt x="12148" y="12860"/>
                  <a:pt x="12451" y="13163"/>
                  <a:pt x="12823" y="13163"/>
                </a:cubicBezTo>
                <a:cubicBezTo>
                  <a:pt x="13197" y="13163"/>
                  <a:pt x="13499" y="12860"/>
                  <a:pt x="13499" y="12488"/>
                </a:cubicBezTo>
                <a:cubicBezTo>
                  <a:pt x="13499" y="11927"/>
                  <a:pt x="13954" y="11476"/>
                  <a:pt x="14511" y="11476"/>
                </a:cubicBezTo>
                <a:cubicBezTo>
                  <a:pt x="15071" y="11476"/>
                  <a:pt x="15523" y="11927"/>
                  <a:pt x="15523" y="12488"/>
                </a:cubicBezTo>
                <a:cubicBezTo>
                  <a:pt x="15523" y="13044"/>
                  <a:pt x="15071" y="13499"/>
                  <a:pt x="14511" y="13499"/>
                </a:cubicBezTo>
                <a:cubicBezTo>
                  <a:pt x="14138" y="13499"/>
                  <a:pt x="13836" y="13802"/>
                  <a:pt x="13836" y="14175"/>
                </a:cubicBezTo>
                <a:cubicBezTo>
                  <a:pt x="13836" y="14547"/>
                  <a:pt x="14138" y="14850"/>
                  <a:pt x="14511" y="14850"/>
                </a:cubicBezTo>
                <a:cubicBezTo>
                  <a:pt x="15071" y="14850"/>
                  <a:pt x="15523" y="15302"/>
                  <a:pt x="15523" y="15862"/>
                </a:cubicBezTo>
                <a:cubicBezTo>
                  <a:pt x="15523" y="16419"/>
                  <a:pt x="15071" y="16874"/>
                  <a:pt x="14511" y="16874"/>
                </a:cubicBezTo>
                <a:cubicBezTo>
                  <a:pt x="14511" y="16874"/>
                  <a:pt x="14511" y="16874"/>
                  <a:pt x="14511" y="16874"/>
                </a:cubicBezTo>
                <a:close/>
                <a:moveTo>
                  <a:pt x="17550" y="4051"/>
                </a:moveTo>
                <a:cubicBezTo>
                  <a:pt x="17922" y="4051"/>
                  <a:pt x="18225" y="3747"/>
                  <a:pt x="18225" y="3375"/>
                </a:cubicBezTo>
                <a:lnTo>
                  <a:pt x="18225" y="677"/>
                </a:lnTo>
                <a:cubicBezTo>
                  <a:pt x="18225" y="304"/>
                  <a:pt x="17922" y="0"/>
                  <a:pt x="17550" y="0"/>
                </a:cubicBezTo>
                <a:cubicBezTo>
                  <a:pt x="17177" y="0"/>
                  <a:pt x="16874" y="304"/>
                  <a:pt x="16874" y="677"/>
                </a:cubicBezTo>
                <a:lnTo>
                  <a:pt x="16874" y="3375"/>
                </a:lnTo>
                <a:cubicBezTo>
                  <a:pt x="16874" y="3747"/>
                  <a:pt x="17177" y="4051"/>
                  <a:pt x="17550" y="4051"/>
                </a:cubicBezTo>
                <a:cubicBezTo>
                  <a:pt x="17550" y="4051"/>
                  <a:pt x="17550" y="4051"/>
                  <a:pt x="17550" y="4051"/>
                </a:cubicBezTo>
                <a:close/>
                <a:moveTo>
                  <a:pt x="14851" y="4051"/>
                </a:moveTo>
                <a:cubicBezTo>
                  <a:pt x="15223" y="4051"/>
                  <a:pt x="15523" y="3747"/>
                  <a:pt x="15523" y="3375"/>
                </a:cubicBezTo>
                <a:lnTo>
                  <a:pt x="15523" y="677"/>
                </a:lnTo>
                <a:cubicBezTo>
                  <a:pt x="15523" y="304"/>
                  <a:pt x="15223" y="0"/>
                  <a:pt x="14851" y="0"/>
                </a:cubicBezTo>
                <a:cubicBezTo>
                  <a:pt x="14475" y="0"/>
                  <a:pt x="14175" y="304"/>
                  <a:pt x="14175" y="677"/>
                </a:cubicBezTo>
                <a:lnTo>
                  <a:pt x="14175" y="3375"/>
                </a:lnTo>
                <a:cubicBezTo>
                  <a:pt x="14175" y="3747"/>
                  <a:pt x="14475" y="4051"/>
                  <a:pt x="14851" y="4051"/>
                </a:cubicBezTo>
                <a:cubicBezTo>
                  <a:pt x="14851" y="4051"/>
                  <a:pt x="14851" y="4051"/>
                  <a:pt x="14851" y="4051"/>
                </a:cubicBezTo>
                <a:close/>
                <a:moveTo>
                  <a:pt x="12148" y="4051"/>
                </a:moveTo>
                <a:cubicBezTo>
                  <a:pt x="12524" y="4051"/>
                  <a:pt x="12823" y="3747"/>
                  <a:pt x="12823" y="3375"/>
                </a:cubicBezTo>
                <a:lnTo>
                  <a:pt x="12823" y="677"/>
                </a:lnTo>
                <a:cubicBezTo>
                  <a:pt x="12823" y="304"/>
                  <a:pt x="12524" y="0"/>
                  <a:pt x="12148" y="0"/>
                </a:cubicBezTo>
                <a:cubicBezTo>
                  <a:pt x="11776" y="0"/>
                  <a:pt x="11476" y="304"/>
                  <a:pt x="11476" y="677"/>
                </a:cubicBezTo>
                <a:lnTo>
                  <a:pt x="11476" y="3375"/>
                </a:lnTo>
                <a:cubicBezTo>
                  <a:pt x="11476" y="3747"/>
                  <a:pt x="11776" y="4051"/>
                  <a:pt x="12148" y="4051"/>
                </a:cubicBezTo>
                <a:cubicBezTo>
                  <a:pt x="12148" y="4051"/>
                  <a:pt x="12148" y="4051"/>
                  <a:pt x="12148" y="4051"/>
                </a:cubicBezTo>
                <a:close/>
                <a:moveTo>
                  <a:pt x="9448" y="4051"/>
                </a:moveTo>
                <a:cubicBezTo>
                  <a:pt x="9821" y="4051"/>
                  <a:pt x="10124" y="3747"/>
                  <a:pt x="10124" y="3375"/>
                </a:cubicBezTo>
                <a:lnTo>
                  <a:pt x="10124" y="677"/>
                </a:lnTo>
                <a:cubicBezTo>
                  <a:pt x="10124" y="304"/>
                  <a:pt x="9821" y="0"/>
                  <a:pt x="9448" y="0"/>
                </a:cubicBezTo>
                <a:cubicBezTo>
                  <a:pt x="9076" y="0"/>
                  <a:pt x="8774" y="304"/>
                  <a:pt x="8774" y="677"/>
                </a:cubicBezTo>
                <a:lnTo>
                  <a:pt x="8774" y="3375"/>
                </a:lnTo>
                <a:cubicBezTo>
                  <a:pt x="8774" y="3747"/>
                  <a:pt x="9076" y="4051"/>
                  <a:pt x="9448" y="4051"/>
                </a:cubicBezTo>
                <a:cubicBezTo>
                  <a:pt x="9448" y="4051"/>
                  <a:pt x="9448" y="4051"/>
                  <a:pt x="9448" y="4051"/>
                </a:cubicBezTo>
                <a:close/>
                <a:moveTo>
                  <a:pt x="6750" y="4051"/>
                </a:moveTo>
                <a:cubicBezTo>
                  <a:pt x="7123" y="4051"/>
                  <a:pt x="7426" y="3747"/>
                  <a:pt x="7426" y="3375"/>
                </a:cubicBezTo>
                <a:lnTo>
                  <a:pt x="7426" y="677"/>
                </a:lnTo>
                <a:cubicBezTo>
                  <a:pt x="7426" y="304"/>
                  <a:pt x="7123" y="0"/>
                  <a:pt x="6750" y="0"/>
                </a:cubicBezTo>
                <a:cubicBezTo>
                  <a:pt x="6377" y="0"/>
                  <a:pt x="6074" y="304"/>
                  <a:pt x="6074" y="677"/>
                </a:cubicBezTo>
                <a:lnTo>
                  <a:pt x="6074" y="3375"/>
                </a:lnTo>
                <a:cubicBezTo>
                  <a:pt x="6074" y="3747"/>
                  <a:pt x="6377" y="4051"/>
                  <a:pt x="6750" y="4051"/>
                </a:cubicBezTo>
                <a:cubicBezTo>
                  <a:pt x="6750" y="4051"/>
                  <a:pt x="6750" y="4051"/>
                  <a:pt x="6750" y="4051"/>
                </a:cubicBezTo>
                <a:close/>
                <a:moveTo>
                  <a:pt x="4051" y="4051"/>
                </a:moveTo>
                <a:cubicBezTo>
                  <a:pt x="4423" y="4051"/>
                  <a:pt x="4726" y="3747"/>
                  <a:pt x="4726" y="3375"/>
                </a:cubicBezTo>
                <a:lnTo>
                  <a:pt x="4726" y="677"/>
                </a:lnTo>
                <a:cubicBezTo>
                  <a:pt x="4726" y="304"/>
                  <a:pt x="4423" y="0"/>
                  <a:pt x="4051" y="0"/>
                </a:cubicBezTo>
                <a:cubicBezTo>
                  <a:pt x="3678" y="0"/>
                  <a:pt x="3375" y="304"/>
                  <a:pt x="3375" y="677"/>
                </a:cubicBezTo>
                <a:lnTo>
                  <a:pt x="3375" y="3375"/>
                </a:lnTo>
                <a:cubicBezTo>
                  <a:pt x="3375" y="3747"/>
                  <a:pt x="3678" y="4051"/>
                  <a:pt x="4051" y="4051"/>
                </a:cubicBezTo>
                <a:cubicBezTo>
                  <a:pt x="4051" y="4051"/>
                  <a:pt x="4051" y="4051"/>
                  <a:pt x="4051" y="4051"/>
                </a:cubicBezTo>
                <a:close/>
                <a:moveTo>
                  <a:pt x="20249" y="19572"/>
                </a:moveTo>
                <a:cubicBezTo>
                  <a:pt x="20249" y="19946"/>
                  <a:pt x="19945" y="20248"/>
                  <a:pt x="19574" y="20248"/>
                </a:cubicBezTo>
                <a:lnTo>
                  <a:pt x="2024" y="20248"/>
                </a:lnTo>
                <a:cubicBezTo>
                  <a:pt x="1651" y="20248"/>
                  <a:pt x="1352" y="19946"/>
                  <a:pt x="1352" y="19572"/>
                </a:cubicBezTo>
                <a:lnTo>
                  <a:pt x="1352" y="8101"/>
                </a:lnTo>
                <a:lnTo>
                  <a:pt x="20249" y="8101"/>
                </a:lnTo>
                <a:cubicBezTo>
                  <a:pt x="20249" y="8101"/>
                  <a:pt x="20249" y="19572"/>
                  <a:pt x="20249" y="19572"/>
                </a:cubicBezTo>
                <a:close/>
                <a:moveTo>
                  <a:pt x="19574" y="1352"/>
                </a:moveTo>
                <a:cubicBezTo>
                  <a:pt x="19201" y="1352"/>
                  <a:pt x="18898" y="1651"/>
                  <a:pt x="18898" y="2023"/>
                </a:cubicBezTo>
                <a:cubicBezTo>
                  <a:pt x="18898" y="2400"/>
                  <a:pt x="19201" y="2700"/>
                  <a:pt x="19574" y="2700"/>
                </a:cubicBezTo>
                <a:cubicBezTo>
                  <a:pt x="19945" y="2700"/>
                  <a:pt x="20249" y="3003"/>
                  <a:pt x="20249" y="3375"/>
                </a:cubicBezTo>
                <a:lnTo>
                  <a:pt x="20249" y="6750"/>
                </a:lnTo>
                <a:lnTo>
                  <a:pt x="1352" y="6750"/>
                </a:lnTo>
                <a:lnTo>
                  <a:pt x="1352" y="3375"/>
                </a:lnTo>
                <a:cubicBezTo>
                  <a:pt x="1352" y="3003"/>
                  <a:pt x="1651" y="2700"/>
                  <a:pt x="2024" y="2700"/>
                </a:cubicBezTo>
                <a:cubicBezTo>
                  <a:pt x="2399" y="2700"/>
                  <a:pt x="2699" y="2400"/>
                  <a:pt x="2699" y="2023"/>
                </a:cubicBezTo>
                <a:cubicBezTo>
                  <a:pt x="2699" y="1651"/>
                  <a:pt x="2399" y="1352"/>
                  <a:pt x="2024" y="1352"/>
                </a:cubicBezTo>
                <a:cubicBezTo>
                  <a:pt x="910" y="1352"/>
                  <a:pt x="0" y="2258"/>
                  <a:pt x="0" y="3375"/>
                </a:cubicBezTo>
                <a:lnTo>
                  <a:pt x="0" y="19572"/>
                </a:lnTo>
                <a:cubicBezTo>
                  <a:pt x="0" y="20690"/>
                  <a:pt x="910" y="21600"/>
                  <a:pt x="2024" y="21600"/>
                </a:cubicBezTo>
                <a:lnTo>
                  <a:pt x="19574" y="21600"/>
                </a:lnTo>
                <a:cubicBezTo>
                  <a:pt x="20690" y="21600"/>
                  <a:pt x="21600" y="20690"/>
                  <a:pt x="21600" y="19572"/>
                </a:cubicBezTo>
                <a:lnTo>
                  <a:pt x="21600" y="3375"/>
                </a:lnTo>
                <a:cubicBezTo>
                  <a:pt x="21600" y="2258"/>
                  <a:pt x="20690" y="1352"/>
                  <a:pt x="19574" y="1352"/>
                </a:cubicBezTo>
                <a:cubicBezTo>
                  <a:pt x="19574" y="1352"/>
                  <a:pt x="19574" y="1352"/>
                  <a:pt x="19574" y="1352"/>
                </a:cubicBezTo>
                <a:close/>
              </a:path>
            </a:pathLst>
          </a:custGeom>
          <a:solidFill>
            <a:schemeClr val="bg1"/>
          </a:solidFill>
          <a:ln w="12700">
            <a:miter lim="400000"/>
          </a:ln>
        </p:spPr>
        <p:txBody>
          <a:bodyPr lIns="19051" tIns="19051" rIns="19051" bIns="19051"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000"/>
          </a:p>
        </p:txBody>
      </p:sp>
      <p:pic>
        <p:nvPicPr>
          <p:cNvPr id="3" name="图片 2">
            <a:extLst>
              <a:ext uri="{FF2B5EF4-FFF2-40B4-BE49-F238E27FC236}">
                <a16:creationId xmlns:a16="http://schemas.microsoft.com/office/drawing/2014/main" id="{8B0DF728-0913-436C-BCF4-4145E4FCD8C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94716" y="1555020"/>
            <a:ext cx="1822200" cy="1822200"/>
          </a:xfrm>
          <a:prstGeom prst="rect">
            <a:avLst/>
          </a:prstGeom>
        </p:spPr>
      </p:pic>
    </p:spTree>
    <p:extLst>
      <p:ext uri="{BB962C8B-B14F-4D97-AF65-F5344CB8AC3E}">
        <p14:creationId xmlns:p14="http://schemas.microsoft.com/office/powerpoint/2010/main" val="44928013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292099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搜索页面</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0D2E74CE-B140-4CA7-84B6-4EC26326D50E}"/>
              </a:ext>
            </a:extLst>
          </p:cNvPr>
          <p:cNvPicPr>
            <a:picLocks noChangeAspect="1"/>
          </p:cNvPicPr>
          <p:nvPr/>
        </p:nvPicPr>
        <p:blipFill rotWithShape="1">
          <a:blip r:embed="rId2"/>
          <a:srcRect b="16484"/>
          <a:stretch/>
        </p:blipFill>
        <p:spPr>
          <a:xfrm>
            <a:off x="4639519" y="974410"/>
            <a:ext cx="7241682" cy="4909179"/>
          </a:xfrm>
          <a:prstGeom prst="rect">
            <a:avLst/>
          </a:prstGeom>
        </p:spPr>
      </p:pic>
      <p:sp>
        <p:nvSpPr>
          <p:cNvPr id="10" name="文本框 9">
            <a:extLst>
              <a:ext uri="{FF2B5EF4-FFF2-40B4-BE49-F238E27FC236}">
                <a16:creationId xmlns:a16="http://schemas.microsoft.com/office/drawing/2014/main" id="{838FF058-89C4-479F-98CE-93BEBDFCCB25}"/>
              </a:ext>
            </a:extLst>
          </p:cNvPr>
          <p:cNvSpPr txBox="1"/>
          <p:nvPr/>
        </p:nvSpPr>
        <p:spPr>
          <a:xfrm>
            <a:off x="637310" y="2482939"/>
            <a:ext cx="3644693" cy="2815451"/>
          </a:xfrm>
          <a:prstGeom prst="rect">
            <a:avLst/>
          </a:prstGeom>
          <a:noFill/>
        </p:spPr>
        <p:txBody>
          <a:bodyPr wrap="square">
            <a:spAutoFit/>
          </a:bodyPr>
          <a:lstStyle/>
          <a:p>
            <a:pPr marL="342900" indent="-342900">
              <a:lnSpc>
                <a:spcPct val="150000"/>
              </a:lnSpc>
              <a:buSzPts val="1000"/>
              <a:buFont typeface="Arial" panose="020B0604020202020204" pitchFamily="34" charset="0"/>
              <a:buChar char="•"/>
              <a:tabLst>
                <a:tab pos="457200" algn="l"/>
              </a:tabLst>
            </a:pPr>
            <a:r>
              <a:rPr lang="zh-CN" altLang="en-US" sz="2000" dirty="0">
                <a:latin typeface="等线" panose="02010600030101010101" pitchFamily="2" charset="-122"/>
                <a:ea typeface="等线" panose="02010600030101010101" pitchFamily="2" charset="-122"/>
              </a:rPr>
              <a:t>搜索框共有四种搜索方式：</a:t>
            </a:r>
            <a:r>
              <a:rPr lang="zh-CN" altLang="en-US" sz="2000" b="1" dirty="0">
                <a:latin typeface="等线" panose="02010600030101010101" pitchFamily="2" charset="-122"/>
                <a:ea typeface="等线" panose="02010600030101010101" pitchFamily="2" charset="-122"/>
              </a:rPr>
              <a:t>综合、视频、帖子、用户</a:t>
            </a:r>
            <a:endParaRPr lang="en-US" altLang="zh-CN" sz="2000" dirty="0">
              <a:latin typeface="等线" panose="02010600030101010101" pitchFamily="2" charset="-122"/>
              <a:ea typeface="等线" panose="02010600030101010101" pitchFamily="2" charset="-122"/>
            </a:endParaRPr>
          </a:p>
          <a:p>
            <a:pPr marL="342900" indent="-342900">
              <a:lnSpc>
                <a:spcPct val="150000"/>
              </a:lnSpc>
              <a:buSzPts val="1000"/>
              <a:buFont typeface="Arial" panose="020B0604020202020204" pitchFamily="34" charset="0"/>
              <a:buChar char="•"/>
              <a:tabLst>
                <a:tab pos="457200" algn="l"/>
              </a:tabLst>
            </a:pPr>
            <a:endParaRPr lang="en-US" altLang="zh-CN" sz="2000" dirty="0">
              <a:latin typeface="等线" panose="02010600030101010101" pitchFamily="2" charset="-122"/>
              <a:ea typeface="等线" panose="02010600030101010101" pitchFamily="2" charset="-122"/>
            </a:endParaRPr>
          </a:p>
          <a:p>
            <a:pPr marL="342900" indent="-342900">
              <a:lnSpc>
                <a:spcPct val="150000"/>
              </a:lnSpc>
              <a:buSzPts val="1000"/>
              <a:buFont typeface="Arial" panose="020B0604020202020204" pitchFamily="34" charset="0"/>
              <a:buChar char="•"/>
              <a:tabLst>
                <a:tab pos="457200" algn="l"/>
              </a:tabLst>
            </a:pPr>
            <a:r>
              <a:rPr lang="zh-CN" altLang="en-US" sz="2000" dirty="0">
                <a:latin typeface="等线" panose="02010600030101010101" pitchFamily="2" charset="-122"/>
                <a:ea typeface="等线" panose="02010600030101010101" pitchFamily="2" charset="-122"/>
              </a:rPr>
              <a:t>搜索结果可以选择排序方式进行排序，也可设置筛选条件进行结果筛选</a:t>
            </a:r>
            <a:endParaRPr lang="en-US" altLang="zh-CN" sz="20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319127318"/>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3536546"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视频播放页面</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F29E42B1-3C0A-42DA-AECD-A7878C7A9EE4}"/>
              </a:ext>
            </a:extLst>
          </p:cNvPr>
          <p:cNvPicPr>
            <a:picLocks noChangeAspect="1"/>
          </p:cNvPicPr>
          <p:nvPr/>
        </p:nvPicPr>
        <p:blipFill>
          <a:blip r:embed="rId2"/>
          <a:stretch>
            <a:fillRect/>
          </a:stretch>
        </p:blipFill>
        <p:spPr>
          <a:xfrm>
            <a:off x="4224803" y="483177"/>
            <a:ext cx="7909087" cy="5891645"/>
          </a:xfrm>
          <a:prstGeom prst="rect">
            <a:avLst/>
          </a:prstGeom>
          <a:ln>
            <a:noFill/>
          </a:ln>
          <a:effectLst>
            <a:softEdge rad="112500"/>
          </a:effectLst>
        </p:spPr>
      </p:pic>
      <p:sp>
        <p:nvSpPr>
          <p:cNvPr id="10" name="文本框 9">
            <a:extLst>
              <a:ext uri="{FF2B5EF4-FFF2-40B4-BE49-F238E27FC236}">
                <a16:creationId xmlns:a16="http://schemas.microsoft.com/office/drawing/2014/main" id="{0957D48F-F0F5-41D3-BB58-97DF462132F9}"/>
              </a:ext>
            </a:extLst>
          </p:cNvPr>
          <p:cNvSpPr txBox="1"/>
          <p:nvPr/>
        </p:nvSpPr>
        <p:spPr>
          <a:xfrm>
            <a:off x="498475" y="2357020"/>
            <a:ext cx="3726328" cy="2353786"/>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点击视频列表中的视频进入播放页面，右侧浮动框含作者信息及相关视频，视频下方可对视频进行点赞、收藏、评论</a:t>
            </a:r>
            <a:endParaRPr lang="zh-CN" altLang="zh-CN" sz="20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774001001"/>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292099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分享讨论</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D4CC66F4-3AA5-453E-B80E-2ED1339CE81A}"/>
              </a:ext>
            </a:extLst>
          </p:cNvPr>
          <p:cNvPicPr>
            <a:picLocks noChangeAspect="1"/>
          </p:cNvPicPr>
          <p:nvPr/>
        </p:nvPicPr>
        <p:blipFill rotWithShape="1">
          <a:blip r:embed="rId2">
            <a:extLst>
              <a:ext uri="{28A0092B-C50C-407E-A947-70E740481C1C}">
                <a14:useLocalDpi xmlns:a14="http://schemas.microsoft.com/office/drawing/2010/main" val="0"/>
              </a:ext>
            </a:extLst>
          </a:blip>
          <a:srcRect b="38559"/>
          <a:stretch/>
        </p:blipFill>
        <p:spPr>
          <a:xfrm>
            <a:off x="3909285" y="105674"/>
            <a:ext cx="8409462" cy="3862477"/>
          </a:xfrm>
          <a:prstGeom prst="rect">
            <a:avLst/>
          </a:prstGeom>
          <a:ln>
            <a:noFill/>
          </a:ln>
          <a:effectLst>
            <a:softEdge rad="112500"/>
          </a:effectLst>
        </p:spPr>
      </p:pic>
      <p:pic>
        <p:nvPicPr>
          <p:cNvPr id="5" name="图片 4">
            <a:extLst>
              <a:ext uri="{FF2B5EF4-FFF2-40B4-BE49-F238E27FC236}">
                <a16:creationId xmlns:a16="http://schemas.microsoft.com/office/drawing/2014/main" id="{B42BBA61-8C01-4E50-9A27-3AB56CCCA645}"/>
              </a:ext>
            </a:extLst>
          </p:cNvPr>
          <p:cNvPicPr>
            <a:picLocks noChangeAspect="1"/>
          </p:cNvPicPr>
          <p:nvPr/>
        </p:nvPicPr>
        <p:blipFill>
          <a:blip r:embed="rId3"/>
          <a:stretch>
            <a:fillRect/>
          </a:stretch>
        </p:blipFill>
        <p:spPr>
          <a:xfrm>
            <a:off x="4369795" y="3878209"/>
            <a:ext cx="7488441" cy="3287609"/>
          </a:xfrm>
          <a:prstGeom prst="rect">
            <a:avLst/>
          </a:prstGeom>
        </p:spPr>
      </p:pic>
      <p:sp>
        <p:nvSpPr>
          <p:cNvPr id="8" name="文本框 7">
            <a:extLst>
              <a:ext uri="{FF2B5EF4-FFF2-40B4-BE49-F238E27FC236}">
                <a16:creationId xmlns:a16="http://schemas.microsoft.com/office/drawing/2014/main" id="{525FCF2F-B984-4BF1-A724-F06C453ABDE5}"/>
              </a:ext>
            </a:extLst>
          </p:cNvPr>
          <p:cNvSpPr txBox="1"/>
          <p:nvPr/>
        </p:nvSpPr>
        <p:spPr>
          <a:xfrm>
            <a:off x="404781" y="2021274"/>
            <a:ext cx="3386050" cy="281545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展示用户发表的讨论话题，用户可以在此浏览别人发布的话题进行讨论</a:t>
            </a:r>
            <a:endParaRPr lang="en-US" altLang="zh-CN" sz="2000" dirty="0">
              <a:latin typeface="等线" panose="02010600030101010101" pitchFamily="2" charset="-122"/>
              <a:ea typeface="等线" panose="02010600030101010101" pitchFamily="2" charset="-122"/>
            </a:endParaRPr>
          </a:p>
          <a:p>
            <a:pPr marL="285750" indent="-285750">
              <a:lnSpc>
                <a:spcPct val="150000"/>
              </a:lnSpc>
              <a:buFont typeface="Arial" panose="020B0604020202020204" pitchFamily="34" charset="0"/>
              <a:buChar char="•"/>
            </a:pPr>
            <a:endParaRPr lang="en-US" altLang="zh-CN" sz="2000" dirty="0">
              <a:latin typeface="等线" panose="02010600030101010101" pitchFamily="2" charset="-122"/>
              <a:ea typeface="等线" panose="02010600030101010101" pitchFamily="2" charset="-122"/>
            </a:endParaRPr>
          </a:p>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可以在此页面发布新的话题，与别的用户一起讨论</a:t>
            </a:r>
          </a:p>
        </p:txBody>
      </p:sp>
    </p:spTree>
    <p:extLst>
      <p:ext uri="{BB962C8B-B14F-4D97-AF65-F5344CB8AC3E}">
        <p14:creationId xmlns:p14="http://schemas.microsoft.com/office/powerpoint/2010/main" val="1918213496"/>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292099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分享讨论</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371E31A7-FD17-4CF7-82AE-A96D1A315851}"/>
              </a:ext>
            </a:extLst>
          </p:cNvPr>
          <p:cNvSpPr txBox="1"/>
          <p:nvPr/>
        </p:nvSpPr>
        <p:spPr>
          <a:xfrm>
            <a:off x="318655" y="2482939"/>
            <a:ext cx="3559335" cy="2353786"/>
          </a:xfrm>
          <a:prstGeom prst="rect">
            <a:avLst/>
          </a:prstGeom>
          <a:noFill/>
        </p:spPr>
        <p:txBody>
          <a:bodyPr wrap="square">
            <a:spAutoFit/>
          </a:bodyPr>
          <a:lstStyle/>
          <a:p>
            <a:pPr marL="342900" lvl="0" indent="-342900">
              <a:lnSpc>
                <a:spcPct val="150000"/>
              </a:lnSpc>
              <a:buSzPts val="1000"/>
              <a:buFont typeface="Symbol" panose="05050102010706020507" pitchFamily="18" charset="2"/>
              <a:buChar char=""/>
              <a:tabLst>
                <a:tab pos="457200" algn="l"/>
              </a:tabLst>
            </a:pPr>
            <a:r>
              <a:rPr lang="zh-CN" altLang="en-US" sz="2000" dirty="0">
                <a:latin typeface="等线" panose="02010600030101010101" pitchFamily="2" charset="-122"/>
                <a:ea typeface="等线" panose="02010600030101010101" pitchFamily="2" charset="-122"/>
              </a:rPr>
              <a:t>话题页面，右边浮动框包含题主信息以及热门话题</a:t>
            </a:r>
            <a:endParaRPr lang="en-US" altLang="zh-CN" sz="2000" dirty="0">
              <a:latin typeface="等线" panose="02010600030101010101" pitchFamily="2" charset="-122"/>
              <a:ea typeface="等线" panose="02010600030101010101" pitchFamily="2" charset="-122"/>
            </a:endParaRPr>
          </a:p>
          <a:p>
            <a:pPr marL="342900" lvl="0" indent="-342900">
              <a:lnSpc>
                <a:spcPct val="150000"/>
              </a:lnSpc>
              <a:buSzPts val="1000"/>
              <a:buFont typeface="Symbol" panose="05050102010706020507" pitchFamily="18" charset="2"/>
              <a:buChar char=""/>
              <a:tabLst>
                <a:tab pos="457200" algn="l"/>
              </a:tabLst>
            </a:pPr>
            <a:endParaRPr lang="en-US" altLang="zh-CN" sz="2000" dirty="0">
              <a:latin typeface="等线" panose="02010600030101010101" pitchFamily="2" charset="-122"/>
              <a:ea typeface="等线" panose="02010600030101010101" pitchFamily="2" charset="-122"/>
            </a:endParaRPr>
          </a:p>
          <a:p>
            <a:pPr marL="342900" lvl="0" indent="-342900">
              <a:lnSpc>
                <a:spcPct val="150000"/>
              </a:lnSpc>
              <a:buSzPts val="1000"/>
              <a:buFont typeface="Symbol" panose="05050102010706020507" pitchFamily="18" charset="2"/>
              <a:buChar char=""/>
              <a:tabLst>
                <a:tab pos="457200" algn="l"/>
              </a:tabLst>
            </a:pPr>
            <a:r>
              <a:rPr lang="zh-CN" altLang="en-US" sz="2000" dirty="0">
                <a:latin typeface="等线" panose="02010600030101010101" pitchFamily="2" charset="-122"/>
                <a:ea typeface="等线" panose="02010600030101010101" pitchFamily="2" charset="-122"/>
              </a:rPr>
              <a:t>用户可以在此页面查看相关话题、对话题进行讨论</a:t>
            </a:r>
            <a:endParaRPr lang="zh-CN" altLang="zh-CN" sz="2000" dirty="0">
              <a:latin typeface="等线" panose="02010600030101010101" pitchFamily="2" charset="-122"/>
              <a:ea typeface="等线" panose="02010600030101010101" pitchFamily="2" charset="-122"/>
            </a:endParaRPr>
          </a:p>
        </p:txBody>
      </p:sp>
      <p:pic>
        <p:nvPicPr>
          <p:cNvPr id="7" name="图片 6">
            <a:extLst>
              <a:ext uri="{FF2B5EF4-FFF2-40B4-BE49-F238E27FC236}">
                <a16:creationId xmlns:a16="http://schemas.microsoft.com/office/drawing/2014/main" id="{A3EEC19D-D3B4-4FE7-8D1E-656B6DC017B0}"/>
              </a:ext>
            </a:extLst>
          </p:cNvPr>
          <p:cNvPicPr>
            <a:picLocks noChangeAspect="1"/>
          </p:cNvPicPr>
          <p:nvPr/>
        </p:nvPicPr>
        <p:blipFill>
          <a:blip r:embed="rId2"/>
          <a:stretch>
            <a:fillRect/>
          </a:stretch>
        </p:blipFill>
        <p:spPr>
          <a:xfrm>
            <a:off x="3715758" y="107548"/>
            <a:ext cx="8662846" cy="6642904"/>
          </a:xfrm>
          <a:prstGeom prst="rect">
            <a:avLst/>
          </a:prstGeom>
        </p:spPr>
      </p:pic>
    </p:spTree>
    <p:extLst>
      <p:ext uri="{BB962C8B-B14F-4D97-AF65-F5344CB8AC3E}">
        <p14:creationId xmlns:p14="http://schemas.microsoft.com/office/powerpoint/2010/main" val="3592430804"/>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292099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捐赠中心</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07D1BFDF-0DA4-4AF8-A2DB-796FC66B9E55}"/>
              </a:ext>
            </a:extLst>
          </p:cNvPr>
          <p:cNvPicPr>
            <a:picLocks noChangeAspect="1"/>
          </p:cNvPicPr>
          <p:nvPr/>
        </p:nvPicPr>
        <p:blipFill>
          <a:blip r:embed="rId2"/>
          <a:stretch>
            <a:fillRect/>
          </a:stretch>
        </p:blipFill>
        <p:spPr>
          <a:xfrm>
            <a:off x="3644222" y="0"/>
            <a:ext cx="8921850" cy="6858000"/>
          </a:xfrm>
          <a:prstGeom prst="rect">
            <a:avLst/>
          </a:prstGeom>
          <a:ln>
            <a:noFill/>
          </a:ln>
          <a:effectLst>
            <a:softEdge rad="112500"/>
          </a:effectLst>
        </p:spPr>
      </p:pic>
      <p:sp>
        <p:nvSpPr>
          <p:cNvPr id="5" name="文本框 4">
            <a:extLst>
              <a:ext uri="{FF2B5EF4-FFF2-40B4-BE49-F238E27FC236}">
                <a16:creationId xmlns:a16="http://schemas.microsoft.com/office/drawing/2014/main" id="{39245C38-181E-4A75-AD06-55285A7D59CF}"/>
              </a:ext>
            </a:extLst>
          </p:cNvPr>
          <p:cNvSpPr txBox="1"/>
          <p:nvPr/>
        </p:nvSpPr>
        <p:spPr>
          <a:xfrm>
            <a:off x="636862" y="2219235"/>
            <a:ext cx="3007360" cy="281545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展示各类捐赠活动</a:t>
            </a:r>
            <a:endParaRPr lang="en-US" altLang="zh-CN" sz="2000" dirty="0">
              <a:latin typeface="等线" panose="02010600030101010101" pitchFamily="2" charset="-122"/>
              <a:ea typeface="等线" panose="02010600030101010101" pitchFamily="2" charset="-122"/>
            </a:endParaRPr>
          </a:p>
          <a:p>
            <a:pPr marL="285750" indent="-285750">
              <a:lnSpc>
                <a:spcPct val="150000"/>
              </a:lnSpc>
              <a:buFont typeface="Arial" panose="020B0604020202020204" pitchFamily="34" charset="0"/>
              <a:buChar char="•"/>
            </a:pPr>
            <a:endParaRPr lang="en-US" altLang="zh-CN" sz="2000" dirty="0">
              <a:latin typeface="等线" panose="02010600030101010101" pitchFamily="2" charset="-122"/>
              <a:ea typeface="等线" panose="02010600030101010101" pitchFamily="2" charset="-122"/>
            </a:endParaRPr>
          </a:p>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点击某一活动查看该活动的详细信息，用户可以在此页面进行捐赠操作</a:t>
            </a:r>
            <a:endParaRPr lang="en-US" altLang="zh-CN" sz="20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379212516"/>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292099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捐赠中心</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56D787CF-A640-4D5F-A316-1B78392D3E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07760" y="1787098"/>
            <a:ext cx="5589270" cy="3746292"/>
          </a:xfrm>
          <a:prstGeom prst="rect">
            <a:avLst/>
          </a:prstGeom>
        </p:spPr>
      </p:pic>
      <p:pic>
        <p:nvPicPr>
          <p:cNvPr id="10" name="图片 9">
            <a:extLst>
              <a:ext uri="{FF2B5EF4-FFF2-40B4-BE49-F238E27FC236}">
                <a16:creationId xmlns:a16="http://schemas.microsoft.com/office/drawing/2014/main" id="{5D311A49-2509-4018-A814-8DA787A511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3936" y="1417320"/>
            <a:ext cx="5160305" cy="4023360"/>
          </a:xfrm>
          <a:prstGeom prst="rect">
            <a:avLst/>
          </a:prstGeom>
        </p:spPr>
      </p:pic>
    </p:spTree>
    <p:extLst>
      <p:ext uri="{BB962C8B-B14F-4D97-AF65-F5344CB8AC3E}">
        <p14:creationId xmlns:p14="http://schemas.microsoft.com/office/powerpoint/2010/main" val="2773291170"/>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292099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个人中心</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95E80F8D-2129-4434-9281-DCD3F8AF8674}"/>
              </a:ext>
            </a:extLst>
          </p:cNvPr>
          <p:cNvSpPr txBox="1"/>
          <p:nvPr/>
        </p:nvSpPr>
        <p:spPr>
          <a:xfrm>
            <a:off x="548639" y="2596111"/>
            <a:ext cx="3271975" cy="189212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包括</a:t>
            </a:r>
            <a:r>
              <a:rPr lang="zh-CN" altLang="en-US" sz="2000" b="1" dirty="0">
                <a:latin typeface="等线" panose="02010600030101010101" pitchFamily="2" charset="-122"/>
                <a:ea typeface="等线" panose="02010600030101010101" pitchFamily="2" charset="-122"/>
              </a:rPr>
              <a:t>主页、我的视频、我的话题、我的收藏、我的贴子、个人信息修改</a:t>
            </a:r>
            <a:endParaRPr lang="en-US" altLang="zh-CN" sz="2000" b="1" dirty="0">
              <a:latin typeface="等线" panose="02010600030101010101" pitchFamily="2" charset="-122"/>
              <a:ea typeface="等线" panose="02010600030101010101" pitchFamily="2" charset="-122"/>
            </a:endParaRPr>
          </a:p>
          <a:p>
            <a:pPr>
              <a:lnSpc>
                <a:spcPct val="150000"/>
              </a:lnSpc>
            </a:pPr>
            <a:endParaRPr lang="en-US" altLang="zh-CN" sz="2000" dirty="0">
              <a:latin typeface="等线" panose="02010600030101010101" pitchFamily="2" charset="-122"/>
              <a:ea typeface="等线" panose="02010600030101010101" pitchFamily="2" charset="-122"/>
            </a:endParaRPr>
          </a:p>
        </p:txBody>
      </p:sp>
      <p:pic>
        <p:nvPicPr>
          <p:cNvPr id="8" name="图片 7">
            <a:extLst>
              <a:ext uri="{FF2B5EF4-FFF2-40B4-BE49-F238E27FC236}">
                <a16:creationId xmlns:a16="http://schemas.microsoft.com/office/drawing/2014/main" id="{38336C13-0484-4C24-AAA9-7093CD8A81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6549" y="203154"/>
            <a:ext cx="7128682" cy="5719663"/>
          </a:xfrm>
          <a:prstGeom prst="rect">
            <a:avLst/>
          </a:prstGeom>
        </p:spPr>
      </p:pic>
    </p:spTree>
    <p:extLst>
      <p:ext uri="{BB962C8B-B14F-4D97-AF65-F5344CB8AC3E}">
        <p14:creationId xmlns:p14="http://schemas.microsoft.com/office/powerpoint/2010/main" val="3484473213"/>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292099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个人中心</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74FA7C1A-D619-4EEE-85D5-2C52562CEC9F}"/>
              </a:ext>
            </a:extLst>
          </p:cNvPr>
          <p:cNvSpPr txBox="1"/>
          <p:nvPr/>
        </p:nvSpPr>
        <p:spPr>
          <a:xfrm>
            <a:off x="510302" y="2801462"/>
            <a:ext cx="3175008" cy="1892121"/>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作为志愿者，需要在此页面进行相关认证，后台审核通过后即可发布视频</a:t>
            </a:r>
            <a:endParaRPr lang="en-US" altLang="zh-CN" sz="2000" dirty="0">
              <a:latin typeface="等线" panose="02010600030101010101" pitchFamily="2" charset="-122"/>
              <a:ea typeface="等线" panose="02010600030101010101" pitchFamily="2" charset="-122"/>
            </a:endParaRPr>
          </a:p>
        </p:txBody>
      </p:sp>
      <p:pic>
        <p:nvPicPr>
          <p:cNvPr id="7" name="图片 6">
            <a:extLst>
              <a:ext uri="{FF2B5EF4-FFF2-40B4-BE49-F238E27FC236}">
                <a16:creationId xmlns:a16="http://schemas.microsoft.com/office/drawing/2014/main" id="{99F543B3-D28D-4A4F-B54F-A58080AF6F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9285" y="137160"/>
            <a:ext cx="8141333" cy="6583680"/>
          </a:xfrm>
          <a:prstGeom prst="rect">
            <a:avLst/>
          </a:prstGeom>
        </p:spPr>
      </p:pic>
    </p:spTree>
    <p:extLst>
      <p:ext uri="{BB962C8B-B14F-4D97-AF65-F5344CB8AC3E}">
        <p14:creationId xmlns:p14="http://schemas.microsoft.com/office/powerpoint/2010/main" val="1176519402"/>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3536546"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后台管理系统</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48ED2E95-77E1-4CD9-9696-55D46C622E3B}"/>
              </a:ext>
            </a:extLst>
          </p:cNvPr>
          <p:cNvPicPr>
            <a:picLocks noChangeAspect="1"/>
          </p:cNvPicPr>
          <p:nvPr/>
        </p:nvPicPr>
        <p:blipFill>
          <a:blip r:embed="rId2"/>
          <a:stretch>
            <a:fillRect/>
          </a:stretch>
        </p:blipFill>
        <p:spPr>
          <a:xfrm>
            <a:off x="3917113" y="1202023"/>
            <a:ext cx="8102167" cy="4453954"/>
          </a:xfrm>
          <a:prstGeom prst="rect">
            <a:avLst/>
          </a:prstGeom>
          <a:ln>
            <a:noFill/>
          </a:ln>
          <a:effectLst>
            <a:softEdge rad="112500"/>
          </a:effectLst>
        </p:spPr>
      </p:pic>
      <p:sp>
        <p:nvSpPr>
          <p:cNvPr id="2" name="文本框 1">
            <a:extLst>
              <a:ext uri="{FF2B5EF4-FFF2-40B4-BE49-F238E27FC236}">
                <a16:creationId xmlns:a16="http://schemas.microsoft.com/office/drawing/2014/main" id="{62EC1D03-0EBB-4816-AEE5-16B951625DB1}"/>
              </a:ext>
            </a:extLst>
          </p:cNvPr>
          <p:cNvSpPr txBox="1"/>
          <p:nvPr/>
        </p:nvSpPr>
        <p:spPr>
          <a:xfrm>
            <a:off x="967943" y="2713772"/>
            <a:ext cx="2875280" cy="143045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管理员日志</a:t>
            </a:r>
            <a:endParaRPr lang="en-US" altLang="zh-CN" sz="2000" dirty="0">
              <a:latin typeface="等线" panose="02010600030101010101" pitchFamily="2" charset="-122"/>
              <a:ea typeface="等线" panose="02010600030101010101" pitchFamily="2" charset="-122"/>
            </a:endParaRPr>
          </a:p>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视频审核</a:t>
            </a:r>
            <a:endParaRPr lang="en-US" altLang="zh-CN" sz="2000" dirty="0">
              <a:latin typeface="等线" panose="02010600030101010101" pitchFamily="2" charset="-122"/>
              <a:ea typeface="等线" panose="02010600030101010101" pitchFamily="2" charset="-122"/>
            </a:endParaRPr>
          </a:p>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用户管理</a:t>
            </a:r>
          </a:p>
        </p:txBody>
      </p:sp>
    </p:spTree>
    <p:extLst>
      <p:ext uri="{BB962C8B-B14F-4D97-AF65-F5344CB8AC3E}">
        <p14:creationId xmlns:p14="http://schemas.microsoft.com/office/powerpoint/2010/main" val="494674803"/>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800219"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总结</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4E5CC0C6-0A14-4458-8C86-886703522DF9}"/>
              </a:ext>
            </a:extLst>
          </p:cNvPr>
          <p:cNvSpPr txBox="1"/>
          <p:nvPr/>
        </p:nvSpPr>
        <p:spPr>
          <a:xfrm>
            <a:off x="2159637" y="1630872"/>
            <a:ext cx="7872726" cy="4366901"/>
          </a:xfrm>
          <a:prstGeom prst="rect">
            <a:avLst/>
          </a:prstGeom>
          <a:noFill/>
        </p:spPr>
        <p:txBody>
          <a:bodyPr wrap="square">
            <a:spAutoFit/>
          </a:bodyPr>
          <a:lstStyle/>
          <a:p>
            <a:pPr>
              <a:lnSpc>
                <a:spcPct val="150000"/>
              </a:lnSpc>
            </a:pPr>
            <a:r>
              <a:rPr lang="zh-CN" altLang="en-US" dirty="0">
                <a:latin typeface="等线" panose="02010600030101010101" pitchFamily="2" charset="-122"/>
                <a:ea typeface="等线" panose="02010600030101010101" pitchFamily="2" charset="-122"/>
              </a:rPr>
              <a:t>        </a:t>
            </a:r>
            <a:r>
              <a:rPr lang="zh-CN" altLang="en-US" sz="2000" dirty="0">
                <a:latin typeface="汉仪君黑-45简" panose="020B0604020202020204" pitchFamily="34" charset="-122"/>
                <a:ea typeface="汉仪君黑-45简" panose="020B0604020202020204" pitchFamily="34" charset="-122"/>
              </a:rPr>
              <a:t>项目开始就已经分好几个大方向了。并且觉得在原型设计的时候也应该是按照这些环节来操作。然而实际设计的时候才发现，需要考虑的东西比我们所想象中的还要</a:t>
            </a:r>
            <a:r>
              <a:rPr lang="zh-CN" altLang="en-US" sz="2000" b="1" dirty="0">
                <a:latin typeface="汉仪君黑-45简" panose="020B0604020202020204" pitchFamily="34" charset="-122"/>
                <a:ea typeface="汉仪君黑-45简" panose="020B0604020202020204" pitchFamily="34" charset="-122"/>
              </a:rPr>
              <a:t>多得多</a:t>
            </a:r>
            <a:r>
              <a:rPr lang="zh-CN" altLang="en-US" sz="2000" dirty="0">
                <a:latin typeface="汉仪君黑-45简" panose="020B0604020202020204" pitchFamily="34" charset="-122"/>
                <a:ea typeface="汉仪君黑-45简" panose="020B0604020202020204" pitchFamily="34" charset="-122"/>
              </a:rPr>
              <a:t>。甚至最早设想中的大板块都有的被合并了。真正接触到大项目之后才发现我们的想法是多么的单纯。多次改工和推翻自己之前的设计，慢慢的使原型变的完善，而这其中也得益于其他模块成员的帮忙测试。这次的原型设计也让我们意识到了一点。要想取得成功不仅仅要靠理论知识，同时也需要付出相应的实践，就如同小平同志所说的：“</a:t>
            </a:r>
            <a:r>
              <a:rPr lang="zh-CN" altLang="en-US" sz="2000" b="1" dirty="0">
                <a:latin typeface="汉仪君黑-45简" panose="020B0604020202020204" pitchFamily="34" charset="-122"/>
                <a:ea typeface="汉仪君黑-45简" panose="020B0604020202020204" pitchFamily="34" charset="-122"/>
              </a:rPr>
              <a:t>实践是检验真理的唯一标准。</a:t>
            </a:r>
            <a:r>
              <a:rPr lang="zh-CN" altLang="en-US" sz="2000" dirty="0">
                <a:latin typeface="汉仪君黑-45简" panose="020B0604020202020204" pitchFamily="34" charset="-122"/>
                <a:ea typeface="汉仪君黑-45简" panose="020B0604020202020204" pitchFamily="34" charset="-122"/>
              </a:rPr>
              <a:t>”</a:t>
            </a:r>
            <a:br>
              <a:rPr lang="zh-CN" altLang="en-US" sz="2800" dirty="0">
                <a:latin typeface="汉仪君黑-45简" panose="020B0604020202020204" pitchFamily="34" charset="-122"/>
                <a:ea typeface="汉仪君黑-45简" panose="020B0604020202020204" pitchFamily="34" charset="-122"/>
              </a:rPr>
            </a:br>
            <a:endParaRPr lang="zh-CN" altLang="en-US" sz="2800" dirty="0">
              <a:latin typeface="汉仪君黑-45简" panose="020B0604020202020204" pitchFamily="34" charset="-122"/>
              <a:ea typeface="汉仪君黑-45简" panose="020B0604020202020204" pitchFamily="34" charset="-122"/>
            </a:endParaRPr>
          </a:p>
        </p:txBody>
      </p:sp>
    </p:spTree>
    <p:extLst>
      <p:ext uri="{BB962C8B-B14F-4D97-AF65-F5344CB8AC3E}">
        <p14:creationId xmlns:p14="http://schemas.microsoft.com/office/powerpoint/2010/main" val="423822356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207491" cy="6858000"/>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0"/>
            <a:ext cx="5144655" cy="6867237"/>
          </a:xfrm>
          <a:custGeom>
            <a:avLst/>
            <a:gdLst>
              <a:gd name="connsiteX0" fmla="*/ 0 w 3158836"/>
              <a:gd name="connsiteY0" fmla="*/ 0 h 6858000"/>
              <a:gd name="connsiteX1" fmla="*/ 3158836 w 3158836"/>
              <a:gd name="connsiteY1" fmla="*/ 0 h 6858000"/>
              <a:gd name="connsiteX2" fmla="*/ 3158836 w 3158836"/>
              <a:gd name="connsiteY2" fmla="*/ 6858000 h 6858000"/>
              <a:gd name="connsiteX3" fmla="*/ 0 w 3158836"/>
              <a:gd name="connsiteY3" fmla="*/ 6858000 h 6858000"/>
              <a:gd name="connsiteX4" fmla="*/ 0 w 3158836"/>
              <a:gd name="connsiteY4" fmla="*/ 0 h 6858000"/>
              <a:gd name="connsiteX0" fmla="*/ 0 w 3158836"/>
              <a:gd name="connsiteY0" fmla="*/ 0 h 6867237"/>
              <a:gd name="connsiteX1" fmla="*/ 3158836 w 3158836"/>
              <a:gd name="connsiteY1" fmla="*/ 0 h 6867237"/>
              <a:gd name="connsiteX2" fmla="*/ 831273 w 3158836"/>
              <a:gd name="connsiteY2" fmla="*/ 6867237 h 6867237"/>
              <a:gd name="connsiteX3" fmla="*/ 0 w 3158836"/>
              <a:gd name="connsiteY3" fmla="*/ 6858000 h 6867237"/>
              <a:gd name="connsiteX4" fmla="*/ 0 w 3158836"/>
              <a:gd name="connsiteY4" fmla="*/ 0 h 6867237"/>
              <a:gd name="connsiteX0" fmla="*/ 1985819 w 5144655"/>
              <a:gd name="connsiteY0" fmla="*/ 0 h 6867237"/>
              <a:gd name="connsiteX1" fmla="*/ 5144655 w 5144655"/>
              <a:gd name="connsiteY1" fmla="*/ 0 h 6867237"/>
              <a:gd name="connsiteX2" fmla="*/ 2817092 w 5144655"/>
              <a:gd name="connsiteY2" fmla="*/ 6867237 h 6867237"/>
              <a:gd name="connsiteX3" fmla="*/ 0 w 5144655"/>
              <a:gd name="connsiteY3" fmla="*/ 6858000 h 6867237"/>
              <a:gd name="connsiteX4" fmla="*/ 1985819 w 5144655"/>
              <a:gd name="connsiteY4" fmla="*/ 0 h 686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4655" h="6867237">
                <a:moveTo>
                  <a:pt x="1985819" y="0"/>
                </a:moveTo>
                <a:lnTo>
                  <a:pt x="5144655" y="0"/>
                </a:lnTo>
                <a:lnTo>
                  <a:pt x="2817092" y="6867237"/>
                </a:lnTo>
                <a:lnTo>
                  <a:pt x="0" y="6858000"/>
                </a:lnTo>
                <a:lnTo>
                  <a:pt x="1985819" y="0"/>
                </a:lnTo>
                <a:close/>
              </a:path>
            </a:pathLst>
          </a:cu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772878" y="1507836"/>
            <a:ext cx="1877437" cy="1107996"/>
          </a:xfrm>
          <a:prstGeom prst="rect">
            <a:avLst/>
          </a:prstGeom>
          <a:noFill/>
        </p:spPr>
        <p:txBody>
          <a:bodyPr wrap="none" rtlCol="0">
            <a:spAutoFit/>
          </a:bodyPr>
          <a:lstStyle/>
          <a:p>
            <a:r>
              <a:rPr lang="zh-CN" altLang="en-US" sz="6600" dirty="0">
                <a:solidFill>
                  <a:schemeClr val="bg1"/>
                </a:solidFill>
                <a:latin typeface="汉仪君黑-45简" panose="020B0604020202020204" pitchFamily="34" charset="-122"/>
                <a:ea typeface="汉仪君黑-45简" panose="020B0604020202020204" pitchFamily="34" charset="-122"/>
              </a:rPr>
              <a:t>目录</a:t>
            </a:r>
          </a:p>
        </p:txBody>
      </p:sp>
      <p:sp>
        <p:nvSpPr>
          <p:cNvPr id="3" name="文本框 2"/>
          <p:cNvSpPr txBox="1"/>
          <p:nvPr/>
        </p:nvSpPr>
        <p:spPr>
          <a:xfrm>
            <a:off x="1792882" y="2935361"/>
            <a:ext cx="923330" cy="2376613"/>
          </a:xfrm>
          <a:prstGeom prst="rect">
            <a:avLst/>
          </a:prstGeom>
          <a:noFill/>
        </p:spPr>
        <p:txBody>
          <a:bodyPr vert="eaVert" wrap="none" rtlCol="0">
            <a:spAutoFit/>
          </a:bodyPr>
          <a:lstStyle/>
          <a:p>
            <a:r>
              <a:rPr lang="en-US" altLang="zh-CN" sz="4800" dirty="0">
                <a:solidFill>
                  <a:schemeClr val="bg1"/>
                </a:solidFill>
                <a:latin typeface="汉仪君黑-45简" panose="020B0604020202020204" pitchFamily="34" charset="-122"/>
                <a:ea typeface="汉仪君黑-45简" panose="020B0604020202020204" pitchFamily="34" charset="-122"/>
              </a:rPr>
              <a:t>C</a:t>
            </a:r>
            <a:r>
              <a:rPr lang="en-US" altLang="zh-CN" sz="4400" dirty="0">
                <a:solidFill>
                  <a:schemeClr val="bg1"/>
                </a:solidFill>
                <a:latin typeface="汉仪君黑-45简" panose="020B0604020202020204" pitchFamily="34" charset="-122"/>
                <a:ea typeface="汉仪君黑-45简" panose="020B0604020202020204" pitchFamily="34" charset="-122"/>
              </a:rPr>
              <a:t>ontents</a:t>
            </a:r>
            <a:endParaRPr lang="zh-CN" altLang="en-US" sz="4400" dirty="0">
              <a:solidFill>
                <a:schemeClr val="bg1"/>
              </a:solidFill>
              <a:latin typeface="汉仪君黑-45简" panose="020B0604020202020204" pitchFamily="34" charset="-122"/>
              <a:ea typeface="汉仪君黑-45简" panose="020B0604020202020204" pitchFamily="34" charset="-122"/>
            </a:endParaRPr>
          </a:p>
        </p:txBody>
      </p:sp>
      <p:cxnSp>
        <p:nvCxnSpPr>
          <p:cNvPr id="10" name="直接连接符 9"/>
          <p:cNvCxnSpPr/>
          <p:nvPr/>
        </p:nvCxnSpPr>
        <p:spPr>
          <a:xfrm>
            <a:off x="6262255" y="1421823"/>
            <a:ext cx="0" cy="4643582"/>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2" name="椭圆 11"/>
          <p:cNvSpPr/>
          <p:nvPr/>
        </p:nvSpPr>
        <p:spPr>
          <a:xfrm>
            <a:off x="6128328" y="1918278"/>
            <a:ext cx="286327" cy="286327"/>
          </a:xfrm>
          <a:prstGeom prst="ellipse">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62"/>
          <p:cNvSpPr/>
          <p:nvPr/>
        </p:nvSpPr>
        <p:spPr>
          <a:xfrm>
            <a:off x="6122731" y="3056660"/>
            <a:ext cx="286327" cy="286327"/>
          </a:xfrm>
          <a:prstGeom prst="ellipse">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6128328" y="4195042"/>
            <a:ext cx="286327" cy="286327"/>
          </a:xfrm>
          <a:prstGeom prst="ellipse">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6122731" y="5333424"/>
            <a:ext cx="286327" cy="286327"/>
          </a:xfrm>
          <a:prstGeom prst="ellipse">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65"/>
          <p:cNvSpPr txBox="1"/>
          <p:nvPr/>
        </p:nvSpPr>
        <p:spPr>
          <a:xfrm>
            <a:off x="6770255" y="1799831"/>
            <a:ext cx="2544286" cy="523220"/>
          </a:xfrm>
          <a:prstGeom prst="rect">
            <a:avLst/>
          </a:prstGeom>
          <a:noFill/>
        </p:spPr>
        <p:txBody>
          <a:bodyPr wrap="none" rtlCol="0">
            <a:spAutoFit/>
          </a:bodyPr>
          <a:lstStyle/>
          <a:p>
            <a:r>
              <a:rPr lang="zh-CN" altLang="en-US" sz="2800" dirty="0">
                <a:latin typeface="汉仪君黑-45简" panose="020B0604020202020204" pitchFamily="34" charset="-122"/>
                <a:ea typeface="汉仪君黑-45简" panose="020B0604020202020204" pitchFamily="34" charset="-122"/>
              </a:rPr>
              <a:t>一、</a:t>
            </a:r>
            <a:r>
              <a:rPr lang="en-US" altLang="zh-CN" sz="2800" dirty="0">
                <a:latin typeface="汉仪君黑-45简" panose="020B0604020202020204" pitchFamily="34" charset="-122"/>
                <a:ea typeface="汉仪君黑-45简" panose="020B0604020202020204" pitchFamily="34" charset="-122"/>
              </a:rPr>
              <a:t>	</a:t>
            </a:r>
            <a:r>
              <a:rPr lang="zh-CN" altLang="en-US" sz="2800" dirty="0">
                <a:latin typeface="汉仪君黑-45简" panose="020B0604020202020204" pitchFamily="34" charset="-122"/>
                <a:ea typeface="汉仪君黑-45简" panose="020B0604020202020204" pitchFamily="34" charset="-122"/>
              </a:rPr>
              <a:t>产品概述</a:t>
            </a:r>
          </a:p>
        </p:txBody>
      </p:sp>
      <p:sp>
        <p:nvSpPr>
          <p:cNvPr id="67" name="文本框 66"/>
          <p:cNvSpPr txBox="1"/>
          <p:nvPr/>
        </p:nvSpPr>
        <p:spPr>
          <a:xfrm>
            <a:off x="6770255" y="2966394"/>
            <a:ext cx="2571538" cy="523220"/>
          </a:xfrm>
          <a:prstGeom prst="rect">
            <a:avLst/>
          </a:prstGeom>
          <a:noFill/>
        </p:spPr>
        <p:txBody>
          <a:bodyPr wrap="none" rtlCol="0">
            <a:spAutoFit/>
          </a:bodyPr>
          <a:lstStyle/>
          <a:p>
            <a:r>
              <a:rPr lang="zh-CN" altLang="en-US" sz="2800" dirty="0">
                <a:latin typeface="汉仪君黑-45简" panose="020B0604020202020204" pitchFamily="34" charset="-122"/>
                <a:ea typeface="汉仪君黑-45简" panose="020B0604020202020204" pitchFamily="34" charset="-122"/>
              </a:rPr>
              <a:t>二、</a:t>
            </a:r>
            <a:r>
              <a:rPr lang="en-US" altLang="zh-CN" sz="2800" dirty="0">
                <a:latin typeface="汉仪君黑-45简" panose="020B0604020202020204" pitchFamily="34" charset="-122"/>
                <a:ea typeface="汉仪君黑-45简" panose="020B0604020202020204" pitchFamily="34" charset="-122"/>
              </a:rPr>
              <a:t>	</a:t>
            </a:r>
            <a:r>
              <a:rPr lang="zh-CN" altLang="en-US" sz="2800" dirty="0">
                <a:latin typeface="汉仪君黑-45简" panose="020B0604020202020204" pitchFamily="34" charset="-122"/>
                <a:ea typeface="汉仪君黑-45简" panose="020B0604020202020204" pitchFamily="34" charset="-122"/>
              </a:rPr>
              <a:t>设计思路</a:t>
            </a:r>
          </a:p>
        </p:txBody>
      </p:sp>
      <p:sp>
        <p:nvSpPr>
          <p:cNvPr id="68" name="文本框 67"/>
          <p:cNvSpPr txBox="1"/>
          <p:nvPr/>
        </p:nvSpPr>
        <p:spPr>
          <a:xfrm>
            <a:off x="6770255" y="4076595"/>
            <a:ext cx="2544286" cy="523220"/>
          </a:xfrm>
          <a:prstGeom prst="rect">
            <a:avLst/>
          </a:prstGeom>
          <a:noFill/>
        </p:spPr>
        <p:txBody>
          <a:bodyPr wrap="none" rtlCol="0">
            <a:spAutoFit/>
          </a:bodyPr>
          <a:lstStyle/>
          <a:p>
            <a:r>
              <a:rPr lang="zh-CN" altLang="en-US" sz="2800" dirty="0">
                <a:latin typeface="汉仪君黑-45简" panose="020B0604020202020204" pitchFamily="34" charset="-122"/>
                <a:ea typeface="汉仪君黑-45简" panose="020B0604020202020204" pitchFamily="34" charset="-122"/>
              </a:rPr>
              <a:t>三、</a:t>
            </a:r>
            <a:r>
              <a:rPr lang="en-US" altLang="zh-CN" sz="2800" dirty="0">
                <a:latin typeface="汉仪君黑-45简" panose="020B0604020202020204" pitchFamily="34" charset="-122"/>
                <a:ea typeface="汉仪君黑-45简" panose="020B0604020202020204" pitchFamily="34" charset="-122"/>
              </a:rPr>
              <a:t>	</a:t>
            </a:r>
            <a:r>
              <a:rPr lang="zh-CN" altLang="en-US" sz="2800" dirty="0">
                <a:latin typeface="汉仪君黑-45简" panose="020B0604020202020204" pitchFamily="34" charset="-122"/>
                <a:ea typeface="汉仪君黑-45简" panose="020B0604020202020204" pitchFamily="34" charset="-122"/>
              </a:rPr>
              <a:t>原型展示</a:t>
            </a:r>
          </a:p>
        </p:txBody>
      </p:sp>
      <p:sp>
        <p:nvSpPr>
          <p:cNvPr id="69" name="文本框 68"/>
          <p:cNvSpPr txBox="1"/>
          <p:nvPr/>
        </p:nvSpPr>
        <p:spPr>
          <a:xfrm>
            <a:off x="6770255" y="5214977"/>
            <a:ext cx="1826141" cy="523220"/>
          </a:xfrm>
          <a:prstGeom prst="rect">
            <a:avLst/>
          </a:prstGeom>
          <a:noFill/>
        </p:spPr>
        <p:txBody>
          <a:bodyPr wrap="none" rtlCol="0">
            <a:spAutoFit/>
          </a:bodyPr>
          <a:lstStyle/>
          <a:p>
            <a:r>
              <a:rPr lang="zh-CN" altLang="en-US" sz="2800" dirty="0">
                <a:latin typeface="汉仪君黑-45简" panose="020B0604020202020204" pitchFamily="34" charset="-122"/>
                <a:ea typeface="汉仪君黑-45简" panose="020B0604020202020204" pitchFamily="34" charset="-122"/>
              </a:rPr>
              <a:t>四、</a:t>
            </a:r>
            <a:r>
              <a:rPr lang="en-US" altLang="zh-CN" sz="2800" dirty="0">
                <a:latin typeface="汉仪君黑-45简" panose="020B0604020202020204" pitchFamily="34" charset="-122"/>
                <a:ea typeface="汉仪君黑-45简" panose="020B0604020202020204" pitchFamily="34" charset="-122"/>
              </a:rPr>
              <a:t>	</a:t>
            </a:r>
            <a:r>
              <a:rPr lang="zh-CN" altLang="en-US" sz="2800" dirty="0">
                <a:latin typeface="汉仪君黑-45简" panose="020B0604020202020204" pitchFamily="34" charset="-122"/>
                <a:ea typeface="汉仪君黑-45简" panose="020B0604020202020204" pitchFamily="34" charset="-122"/>
              </a:rPr>
              <a:t>总结</a:t>
            </a:r>
          </a:p>
        </p:txBody>
      </p:sp>
    </p:spTree>
    <p:extLst>
      <p:ext uri="{BB962C8B-B14F-4D97-AF65-F5344CB8AC3E}">
        <p14:creationId xmlns:p14="http://schemas.microsoft.com/office/powerpoint/2010/main" val="22222967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6"/>
                                        </p:tgtEl>
                                        <p:attrNameLst>
                                          <p:attrName>style.visibility</p:attrName>
                                        </p:attrNameLst>
                                      </p:cBhvr>
                                      <p:to>
                                        <p:strVal val="visible"/>
                                      </p:to>
                                    </p:set>
                                    <p:animEffect transition="in" filter="wipe(down)">
                                      <p:cBhvr>
                                        <p:cTn id="12" dur="500"/>
                                        <p:tgtEl>
                                          <p:spTgt spid="6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7"/>
                                        </p:tgtEl>
                                        <p:attrNameLst>
                                          <p:attrName>style.visibility</p:attrName>
                                        </p:attrNameLst>
                                      </p:cBhvr>
                                      <p:to>
                                        <p:strVal val="visible"/>
                                      </p:to>
                                    </p:set>
                                    <p:animEffect transition="in" filter="wipe(down)">
                                      <p:cBhvr>
                                        <p:cTn id="17" dur="500"/>
                                        <p:tgtEl>
                                          <p:spTgt spid="6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68"/>
                                        </p:tgtEl>
                                        <p:attrNameLst>
                                          <p:attrName>style.visibility</p:attrName>
                                        </p:attrNameLst>
                                      </p:cBhvr>
                                      <p:to>
                                        <p:strVal val="visible"/>
                                      </p:to>
                                    </p:set>
                                    <p:animEffect transition="in" filter="wipe(down)">
                                      <p:cBhvr>
                                        <p:cTn id="22" dur="500"/>
                                        <p:tgtEl>
                                          <p:spTgt spid="6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69"/>
                                        </p:tgtEl>
                                        <p:attrNameLst>
                                          <p:attrName>style.visibility</p:attrName>
                                        </p:attrNameLst>
                                      </p:cBhvr>
                                      <p:to>
                                        <p:strVal val="visible"/>
                                      </p:to>
                                    </p:set>
                                    <p:animEffect transition="in" filter="wipe(down)">
                                      <p:cBhvr>
                                        <p:cTn id="27"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6" grpId="0"/>
      <p:bldP spid="67" grpId="0"/>
      <p:bldP spid="68" grpId="0"/>
      <p:bldP spid="69"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6" name="矩形 4"/>
          <p:cNvSpPr/>
          <p:nvPr/>
        </p:nvSpPr>
        <p:spPr>
          <a:xfrm flipV="1">
            <a:off x="1985818" y="0"/>
            <a:ext cx="3158836" cy="6867237"/>
          </a:xfrm>
          <a:custGeom>
            <a:avLst/>
            <a:gdLst>
              <a:gd name="connsiteX0" fmla="*/ 0 w 3158836"/>
              <a:gd name="connsiteY0" fmla="*/ 0 h 6858000"/>
              <a:gd name="connsiteX1" fmla="*/ 3158836 w 3158836"/>
              <a:gd name="connsiteY1" fmla="*/ 0 h 6858000"/>
              <a:gd name="connsiteX2" fmla="*/ 3158836 w 3158836"/>
              <a:gd name="connsiteY2" fmla="*/ 6858000 h 6858000"/>
              <a:gd name="connsiteX3" fmla="*/ 0 w 3158836"/>
              <a:gd name="connsiteY3" fmla="*/ 6858000 h 6858000"/>
              <a:gd name="connsiteX4" fmla="*/ 0 w 3158836"/>
              <a:gd name="connsiteY4" fmla="*/ 0 h 6858000"/>
              <a:gd name="connsiteX0" fmla="*/ 0 w 3158836"/>
              <a:gd name="connsiteY0" fmla="*/ 0 h 6867237"/>
              <a:gd name="connsiteX1" fmla="*/ 3158836 w 3158836"/>
              <a:gd name="connsiteY1" fmla="*/ 0 h 6867237"/>
              <a:gd name="connsiteX2" fmla="*/ 831273 w 3158836"/>
              <a:gd name="connsiteY2" fmla="*/ 6867237 h 6867237"/>
              <a:gd name="connsiteX3" fmla="*/ 0 w 3158836"/>
              <a:gd name="connsiteY3" fmla="*/ 6858000 h 6867237"/>
              <a:gd name="connsiteX4" fmla="*/ 0 w 3158836"/>
              <a:gd name="connsiteY4" fmla="*/ 0 h 686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8836" h="6867237">
                <a:moveTo>
                  <a:pt x="0" y="0"/>
                </a:moveTo>
                <a:lnTo>
                  <a:pt x="3158836" y="0"/>
                </a:lnTo>
                <a:lnTo>
                  <a:pt x="831273" y="6867237"/>
                </a:lnTo>
                <a:lnTo>
                  <a:pt x="0" y="6858000"/>
                </a:lnTo>
                <a:lnTo>
                  <a:pt x="0" y="0"/>
                </a:lnTo>
                <a:close/>
              </a:path>
            </a:pathLst>
          </a:custGeom>
          <a:solidFill>
            <a:srgbClr val="9DC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0" y="0"/>
            <a:ext cx="2207491" cy="6858000"/>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 y="0"/>
            <a:ext cx="5144655" cy="6867237"/>
          </a:xfrm>
          <a:custGeom>
            <a:avLst/>
            <a:gdLst>
              <a:gd name="connsiteX0" fmla="*/ 0 w 3158836"/>
              <a:gd name="connsiteY0" fmla="*/ 0 h 6858000"/>
              <a:gd name="connsiteX1" fmla="*/ 3158836 w 3158836"/>
              <a:gd name="connsiteY1" fmla="*/ 0 h 6858000"/>
              <a:gd name="connsiteX2" fmla="*/ 3158836 w 3158836"/>
              <a:gd name="connsiteY2" fmla="*/ 6858000 h 6858000"/>
              <a:gd name="connsiteX3" fmla="*/ 0 w 3158836"/>
              <a:gd name="connsiteY3" fmla="*/ 6858000 h 6858000"/>
              <a:gd name="connsiteX4" fmla="*/ 0 w 3158836"/>
              <a:gd name="connsiteY4" fmla="*/ 0 h 6858000"/>
              <a:gd name="connsiteX0" fmla="*/ 0 w 3158836"/>
              <a:gd name="connsiteY0" fmla="*/ 0 h 6867237"/>
              <a:gd name="connsiteX1" fmla="*/ 3158836 w 3158836"/>
              <a:gd name="connsiteY1" fmla="*/ 0 h 6867237"/>
              <a:gd name="connsiteX2" fmla="*/ 831273 w 3158836"/>
              <a:gd name="connsiteY2" fmla="*/ 6867237 h 6867237"/>
              <a:gd name="connsiteX3" fmla="*/ 0 w 3158836"/>
              <a:gd name="connsiteY3" fmla="*/ 6858000 h 6867237"/>
              <a:gd name="connsiteX4" fmla="*/ 0 w 3158836"/>
              <a:gd name="connsiteY4" fmla="*/ 0 h 6867237"/>
              <a:gd name="connsiteX0" fmla="*/ 1985819 w 5144655"/>
              <a:gd name="connsiteY0" fmla="*/ 0 h 6867237"/>
              <a:gd name="connsiteX1" fmla="*/ 5144655 w 5144655"/>
              <a:gd name="connsiteY1" fmla="*/ 0 h 6867237"/>
              <a:gd name="connsiteX2" fmla="*/ 2817092 w 5144655"/>
              <a:gd name="connsiteY2" fmla="*/ 6867237 h 6867237"/>
              <a:gd name="connsiteX3" fmla="*/ 0 w 5144655"/>
              <a:gd name="connsiteY3" fmla="*/ 6858000 h 6867237"/>
              <a:gd name="connsiteX4" fmla="*/ 1985819 w 5144655"/>
              <a:gd name="connsiteY4" fmla="*/ 0 h 686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4655" h="6867237">
                <a:moveTo>
                  <a:pt x="1985819" y="0"/>
                </a:moveTo>
                <a:lnTo>
                  <a:pt x="5144655" y="0"/>
                </a:lnTo>
                <a:lnTo>
                  <a:pt x="2817092" y="6867237"/>
                </a:lnTo>
                <a:lnTo>
                  <a:pt x="0" y="6858000"/>
                </a:lnTo>
                <a:lnTo>
                  <a:pt x="1985819" y="0"/>
                </a:lnTo>
                <a:close/>
              </a:path>
            </a:pathLst>
          </a:cu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291442" y="2538133"/>
            <a:ext cx="5724644" cy="1200329"/>
          </a:xfrm>
          <a:prstGeom prst="rect">
            <a:avLst/>
          </a:prstGeom>
          <a:noFill/>
        </p:spPr>
        <p:txBody>
          <a:bodyPr wrap="none" rtlCol="0">
            <a:spAutoFit/>
          </a:bodyPr>
          <a:lstStyle/>
          <a:p>
            <a:r>
              <a:rPr lang="zh-CN" altLang="en-US" sz="7200" dirty="0">
                <a:latin typeface="汉仪君黑-45简" panose="020B0604020202020204" pitchFamily="34" charset="-122"/>
                <a:ea typeface="汉仪君黑-45简" panose="020B0604020202020204" pitchFamily="34" charset="-122"/>
              </a:rPr>
              <a:t>谢谢大家观看</a:t>
            </a:r>
          </a:p>
        </p:txBody>
      </p:sp>
      <p:sp>
        <p:nvSpPr>
          <p:cNvPr id="60" name="椭圆 59">
            <a:extLst>
              <a:ext uri="{FF2B5EF4-FFF2-40B4-BE49-F238E27FC236}">
                <a16:creationId xmlns:a16="http://schemas.microsoft.com/office/drawing/2014/main" id="{051B16A9-DAC8-4AB9-B632-827CB1C2551D}"/>
              </a:ext>
            </a:extLst>
          </p:cNvPr>
          <p:cNvSpPr/>
          <p:nvPr/>
        </p:nvSpPr>
        <p:spPr>
          <a:xfrm>
            <a:off x="6160651" y="5193890"/>
            <a:ext cx="498768" cy="498768"/>
          </a:xfrm>
          <a:prstGeom prst="ellipse">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Shape 23232">
            <a:extLst>
              <a:ext uri="{FF2B5EF4-FFF2-40B4-BE49-F238E27FC236}">
                <a16:creationId xmlns:a16="http://schemas.microsoft.com/office/drawing/2014/main" id="{6F364C52-FDA4-4725-8088-04D61DAED5F8}"/>
              </a:ext>
            </a:extLst>
          </p:cNvPr>
          <p:cNvSpPr/>
          <p:nvPr/>
        </p:nvSpPr>
        <p:spPr>
          <a:xfrm>
            <a:off x="6315798" y="5290396"/>
            <a:ext cx="197221" cy="275535"/>
          </a:xfrm>
          <a:custGeom>
            <a:avLst/>
            <a:gdLst/>
            <a:ahLst/>
            <a:cxnLst>
              <a:cxn ang="0">
                <a:pos x="wd2" y="hd2"/>
              </a:cxn>
              <a:cxn ang="5400000">
                <a:pos x="wd2" y="hd2"/>
              </a:cxn>
              <a:cxn ang="10800000">
                <a:pos x="wd2" y="hd2"/>
              </a:cxn>
              <a:cxn ang="16200000">
                <a:pos x="wd2" y="hd2"/>
              </a:cxn>
            </a:cxnLst>
            <a:rect l="0" t="0" r="r" b="b"/>
            <a:pathLst>
              <a:path w="21486" h="21600" extrusionOk="0">
                <a:moveTo>
                  <a:pt x="10254" y="0"/>
                </a:moveTo>
                <a:cubicBezTo>
                  <a:pt x="6865" y="0"/>
                  <a:pt x="4106" y="1983"/>
                  <a:pt x="4106" y="4424"/>
                </a:cubicBezTo>
                <a:cubicBezTo>
                  <a:pt x="4106" y="6864"/>
                  <a:pt x="6865" y="8829"/>
                  <a:pt x="10254" y="8829"/>
                </a:cubicBezTo>
                <a:cubicBezTo>
                  <a:pt x="13645" y="8829"/>
                  <a:pt x="16376" y="6864"/>
                  <a:pt x="16376" y="4424"/>
                </a:cubicBezTo>
                <a:cubicBezTo>
                  <a:pt x="16376" y="1983"/>
                  <a:pt x="13645" y="0"/>
                  <a:pt x="10254" y="0"/>
                </a:cubicBezTo>
                <a:close/>
                <a:moveTo>
                  <a:pt x="6807" y="10069"/>
                </a:moveTo>
                <a:cubicBezTo>
                  <a:pt x="3903" y="10069"/>
                  <a:pt x="1437" y="11607"/>
                  <a:pt x="1071" y="13678"/>
                </a:cubicBezTo>
                <a:lnTo>
                  <a:pt x="17" y="19731"/>
                </a:lnTo>
                <a:cubicBezTo>
                  <a:pt x="-57" y="20153"/>
                  <a:pt x="112" y="20687"/>
                  <a:pt x="505" y="21008"/>
                </a:cubicBezTo>
                <a:cubicBezTo>
                  <a:pt x="897" y="21326"/>
                  <a:pt x="1458" y="21600"/>
                  <a:pt x="2049" y="21600"/>
                </a:cubicBezTo>
                <a:lnTo>
                  <a:pt x="19411" y="21600"/>
                </a:lnTo>
                <a:cubicBezTo>
                  <a:pt x="20003" y="21600"/>
                  <a:pt x="20589" y="21309"/>
                  <a:pt x="20980" y="20989"/>
                </a:cubicBezTo>
                <a:cubicBezTo>
                  <a:pt x="21373" y="20670"/>
                  <a:pt x="21543" y="20136"/>
                  <a:pt x="21469" y="19712"/>
                </a:cubicBezTo>
                <a:lnTo>
                  <a:pt x="20389" y="13678"/>
                </a:lnTo>
                <a:cubicBezTo>
                  <a:pt x="20023" y="11607"/>
                  <a:pt x="17583" y="10069"/>
                  <a:pt x="14678" y="10069"/>
                </a:cubicBezTo>
                <a:lnTo>
                  <a:pt x="6807" y="10069"/>
                </a:lnTo>
                <a:close/>
              </a:path>
            </a:pathLst>
          </a:custGeom>
          <a:solidFill>
            <a:schemeClr val="bg1"/>
          </a:solidFill>
          <a:ln w="12700">
            <a:miter lim="400000"/>
          </a:ln>
        </p:spPr>
        <p:txBody>
          <a:bodyPr lIns="19051" tIns="19051" rIns="19051" bIns="19051"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000"/>
          </a:p>
        </p:txBody>
      </p:sp>
      <p:sp>
        <p:nvSpPr>
          <p:cNvPr id="62" name="文本框 61">
            <a:extLst>
              <a:ext uri="{FF2B5EF4-FFF2-40B4-BE49-F238E27FC236}">
                <a16:creationId xmlns:a16="http://schemas.microsoft.com/office/drawing/2014/main" id="{3DD80488-C51E-4B0A-BC4E-6560AB2232DC}"/>
              </a:ext>
            </a:extLst>
          </p:cNvPr>
          <p:cNvSpPr txBox="1"/>
          <p:nvPr/>
        </p:nvSpPr>
        <p:spPr>
          <a:xfrm>
            <a:off x="6727266" y="5290396"/>
            <a:ext cx="1441420" cy="307777"/>
          </a:xfrm>
          <a:prstGeom prst="rect">
            <a:avLst/>
          </a:prstGeom>
          <a:noFill/>
        </p:spPr>
        <p:txBody>
          <a:bodyPr wrap="none" rtlCol="0">
            <a:spAutoFit/>
          </a:bodyPr>
          <a:lstStyle/>
          <a:p>
            <a:r>
              <a:rPr lang="zh-CN" altLang="en-US" sz="1400" dirty="0">
                <a:solidFill>
                  <a:schemeClr val="tx1">
                    <a:lumMod val="65000"/>
                    <a:lumOff val="35000"/>
                  </a:schemeClr>
                </a:solidFill>
                <a:latin typeface="汉仪君黑-45简" panose="020B0604020202020204" pitchFamily="34" charset="-122"/>
                <a:ea typeface="汉仪君黑-45简" panose="020B0604020202020204" pitchFamily="34" charset="-122"/>
              </a:rPr>
              <a:t>汇报人：刘晓君</a:t>
            </a:r>
          </a:p>
        </p:txBody>
      </p:sp>
      <p:sp>
        <p:nvSpPr>
          <p:cNvPr id="63" name="椭圆 62">
            <a:extLst>
              <a:ext uri="{FF2B5EF4-FFF2-40B4-BE49-F238E27FC236}">
                <a16:creationId xmlns:a16="http://schemas.microsoft.com/office/drawing/2014/main" id="{D3AA780F-AFE1-4222-832D-C51EFBD90459}"/>
              </a:ext>
            </a:extLst>
          </p:cNvPr>
          <p:cNvSpPr/>
          <p:nvPr/>
        </p:nvSpPr>
        <p:spPr>
          <a:xfrm>
            <a:off x="8403071" y="5193890"/>
            <a:ext cx="498768" cy="498768"/>
          </a:xfrm>
          <a:prstGeom prst="ellipse">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文本框 63">
            <a:extLst>
              <a:ext uri="{FF2B5EF4-FFF2-40B4-BE49-F238E27FC236}">
                <a16:creationId xmlns:a16="http://schemas.microsoft.com/office/drawing/2014/main" id="{B8305E7B-E069-4B8C-84FB-0581D25F53B1}"/>
              </a:ext>
            </a:extLst>
          </p:cNvPr>
          <p:cNvSpPr txBox="1"/>
          <p:nvPr/>
        </p:nvSpPr>
        <p:spPr>
          <a:xfrm>
            <a:off x="9000644" y="5290396"/>
            <a:ext cx="1008609" cy="307777"/>
          </a:xfrm>
          <a:prstGeom prst="rect">
            <a:avLst/>
          </a:prstGeom>
          <a:noFill/>
        </p:spPr>
        <p:txBody>
          <a:bodyPr wrap="none" rtlCol="0">
            <a:spAutoFit/>
          </a:bodyPr>
          <a:lstStyle/>
          <a:p>
            <a:r>
              <a:rPr lang="en-US" altLang="zh-CN" sz="1400" dirty="0">
                <a:solidFill>
                  <a:schemeClr val="tx1">
                    <a:lumMod val="65000"/>
                    <a:lumOff val="35000"/>
                  </a:schemeClr>
                </a:solidFill>
                <a:latin typeface="汉仪君黑-45简" panose="020B0604020202020204" pitchFamily="34" charset="-122"/>
                <a:ea typeface="汉仪君黑-45简" panose="020B0604020202020204" pitchFamily="34" charset="-122"/>
              </a:rPr>
              <a:t>2021.4.10</a:t>
            </a:r>
            <a:endParaRPr lang="zh-CN" altLang="en-US" sz="1400" dirty="0">
              <a:solidFill>
                <a:schemeClr val="tx1">
                  <a:lumMod val="65000"/>
                  <a:lumOff val="35000"/>
                </a:schemeClr>
              </a:solidFill>
              <a:latin typeface="汉仪君黑-45简" panose="020B0604020202020204" pitchFamily="34" charset="-122"/>
              <a:ea typeface="汉仪君黑-45简" panose="020B0604020202020204" pitchFamily="34" charset="-122"/>
            </a:endParaRPr>
          </a:p>
        </p:txBody>
      </p:sp>
      <p:sp>
        <p:nvSpPr>
          <p:cNvPr id="65" name="Shape 23271">
            <a:extLst>
              <a:ext uri="{FF2B5EF4-FFF2-40B4-BE49-F238E27FC236}">
                <a16:creationId xmlns:a16="http://schemas.microsoft.com/office/drawing/2014/main" id="{2139B8DF-15B9-4966-ADE8-D070A9109E5C}"/>
              </a:ext>
            </a:extLst>
          </p:cNvPr>
          <p:cNvSpPr/>
          <p:nvPr/>
        </p:nvSpPr>
        <p:spPr>
          <a:xfrm>
            <a:off x="8543368" y="5331931"/>
            <a:ext cx="221941" cy="221947"/>
          </a:xfrm>
          <a:custGeom>
            <a:avLst/>
            <a:gdLst/>
            <a:ahLst/>
            <a:cxnLst>
              <a:cxn ang="0">
                <a:pos x="wd2" y="hd2"/>
              </a:cxn>
              <a:cxn ang="5400000">
                <a:pos x="wd2" y="hd2"/>
              </a:cxn>
              <a:cxn ang="10800000">
                <a:pos x="wd2" y="hd2"/>
              </a:cxn>
              <a:cxn ang="16200000">
                <a:pos x="wd2" y="hd2"/>
              </a:cxn>
            </a:cxnLst>
            <a:rect l="0" t="0" r="r" b="b"/>
            <a:pathLst>
              <a:path w="21600" h="21600" extrusionOk="0">
                <a:moveTo>
                  <a:pt x="4726" y="17550"/>
                </a:moveTo>
                <a:cubicBezTo>
                  <a:pt x="4726" y="17922"/>
                  <a:pt x="5026" y="18225"/>
                  <a:pt x="5398" y="18225"/>
                </a:cubicBezTo>
                <a:lnTo>
                  <a:pt x="8774" y="18225"/>
                </a:lnTo>
                <a:cubicBezTo>
                  <a:pt x="9149" y="18225"/>
                  <a:pt x="9448" y="17922"/>
                  <a:pt x="9448" y="17550"/>
                </a:cubicBezTo>
                <a:cubicBezTo>
                  <a:pt x="9448" y="17177"/>
                  <a:pt x="9149" y="16874"/>
                  <a:pt x="8774" y="16874"/>
                </a:cubicBezTo>
                <a:lnTo>
                  <a:pt x="6433" y="16874"/>
                </a:lnTo>
                <a:cubicBezTo>
                  <a:pt x="6713" y="16514"/>
                  <a:pt x="7109" y="16099"/>
                  <a:pt x="7435" y="15760"/>
                </a:cubicBezTo>
                <a:cubicBezTo>
                  <a:pt x="8424" y="14722"/>
                  <a:pt x="9448" y="13647"/>
                  <a:pt x="9448" y="12488"/>
                </a:cubicBezTo>
                <a:cubicBezTo>
                  <a:pt x="9448" y="11185"/>
                  <a:pt x="8391" y="10125"/>
                  <a:pt x="7085" y="10125"/>
                </a:cubicBezTo>
                <a:cubicBezTo>
                  <a:pt x="5784" y="10125"/>
                  <a:pt x="4726" y="11185"/>
                  <a:pt x="4726" y="12488"/>
                </a:cubicBezTo>
                <a:cubicBezTo>
                  <a:pt x="4726" y="12860"/>
                  <a:pt x="5026" y="13163"/>
                  <a:pt x="5398" y="13163"/>
                </a:cubicBezTo>
                <a:cubicBezTo>
                  <a:pt x="5775" y="13163"/>
                  <a:pt x="6074" y="12860"/>
                  <a:pt x="6074" y="12488"/>
                </a:cubicBezTo>
                <a:cubicBezTo>
                  <a:pt x="6074" y="11927"/>
                  <a:pt x="6529" y="11476"/>
                  <a:pt x="7085" y="11476"/>
                </a:cubicBezTo>
                <a:cubicBezTo>
                  <a:pt x="7647" y="11476"/>
                  <a:pt x="8101" y="11927"/>
                  <a:pt x="8101" y="12488"/>
                </a:cubicBezTo>
                <a:cubicBezTo>
                  <a:pt x="8101" y="13107"/>
                  <a:pt x="7188" y="14059"/>
                  <a:pt x="6460" y="14827"/>
                </a:cubicBezTo>
                <a:cubicBezTo>
                  <a:pt x="5526" y="15799"/>
                  <a:pt x="4726" y="16640"/>
                  <a:pt x="4726" y="17550"/>
                </a:cubicBezTo>
                <a:cubicBezTo>
                  <a:pt x="4726" y="17550"/>
                  <a:pt x="4726" y="17550"/>
                  <a:pt x="4726" y="17550"/>
                </a:cubicBezTo>
                <a:close/>
                <a:moveTo>
                  <a:pt x="14511" y="16874"/>
                </a:moveTo>
                <a:cubicBezTo>
                  <a:pt x="13954" y="16874"/>
                  <a:pt x="13499" y="16419"/>
                  <a:pt x="13499" y="15862"/>
                </a:cubicBezTo>
                <a:cubicBezTo>
                  <a:pt x="13499" y="15489"/>
                  <a:pt x="13197" y="15186"/>
                  <a:pt x="12823" y="15186"/>
                </a:cubicBezTo>
                <a:cubicBezTo>
                  <a:pt x="12451" y="15186"/>
                  <a:pt x="12148" y="15489"/>
                  <a:pt x="12148" y="15862"/>
                </a:cubicBezTo>
                <a:cubicBezTo>
                  <a:pt x="12148" y="17163"/>
                  <a:pt x="13210" y="18225"/>
                  <a:pt x="14511" y="18225"/>
                </a:cubicBezTo>
                <a:cubicBezTo>
                  <a:pt x="15814" y="18225"/>
                  <a:pt x="16874" y="17163"/>
                  <a:pt x="16874" y="15862"/>
                </a:cubicBezTo>
                <a:cubicBezTo>
                  <a:pt x="16874" y="15200"/>
                  <a:pt x="16603" y="14603"/>
                  <a:pt x="16162" y="14175"/>
                </a:cubicBezTo>
                <a:cubicBezTo>
                  <a:pt x="16603" y="13746"/>
                  <a:pt x="16874" y="13146"/>
                  <a:pt x="16874" y="12488"/>
                </a:cubicBezTo>
                <a:cubicBezTo>
                  <a:pt x="16874" y="11185"/>
                  <a:pt x="15814" y="10125"/>
                  <a:pt x="14511" y="10125"/>
                </a:cubicBezTo>
                <a:cubicBezTo>
                  <a:pt x="13210" y="10125"/>
                  <a:pt x="12148" y="11185"/>
                  <a:pt x="12148" y="12488"/>
                </a:cubicBezTo>
                <a:cubicBezTo>
                  <a:pt x="12148" y="12860"/>
                  <a:pt x="12451" y="13163"/>
                  <a:pt x="12823" y="13163"/>
                </a:cubicBezTo>
                <a:cubicBezTo>
                  <a:pt x="13197" y="13163"/>
                  <a:pt x="13499" y="12860"/>
                  <a:pt x="13499" y="12488"/>
                </a:cubicBezTo>
                <a:cubicBezTo>
                  <a:pt x="13499" y="11927"/>
                  <a:pt x="13954" y="11476"/>
                  <a:pt x="14511" y="11476"/>
                </a:cubicBezTo>
                <a:cubicBezTo>
                  <a:pt x="15071" y="11476"/>
                  <a:pt x="15523" y="11927"/>
                  <a:pt x="15523" y="12488"/>
                </a:cubicBezTo>
                <a:cubicBezTo>
                  <a:pt x="15523" y="13044"/>
                  <a:pt x="15071" y="13499"/>
                  <a:pt x="14511" y="13499"/>
                </a:cubicBezTo>
                <a:cubicBezTo>
                  <a:pt x="14138" y="13499"/>
                  <a:pt x="13836" y="13802"/>
                  <a:pt x="13836" y="14175"/>
                </a:cubicBezTo>
                <a:cubicBezTo>
                  <a:pt x="13836" y="14547"/>
                  <a:pt x="14138" y="14850"/>
                  <a:pt x="14511" y="14850"/>
                </a:cubicBezTo>
                <a:cubicBezTo>
                  <a:pt x="15071" y="14850"/>
                  <a:pt x="15523" y="15302"/>
                  <a:pt x="15523" y="15862"/>
                </a:cubicBezTo>
                <a:cubicBezTo>
                  <a:pt x="15523" y="16419"/>
                  <a:pt x="15071" y="16874"/>
                  <a:pt x="14511" y="16874"/>
                </a:cubicBezTo>
                <a:cubicBezTo>
                  <a:pt x="14511" y="16874"/>
                  <a:pt x="14511" y="16874"/>
                  <a:pt x="14511" y="16874"/>
                </a:cubicBezTo>
                <a:close/>
                <a:moveTo>
                  <a:pt x="17550" y="4051"/>
                </a:moveTo>
                <a:cubicBezTo>
                  <a:pt x="17922" y="4051"/>
                  <a:pt x="18225" y="3747"/>
                  <a:pt x="18225" y="3375"/>
                </a:cubicBezTo>
                <a:lnTo>
                  <a:pt x="18225" y="677"/>
                </a:lnTo>
                <a:cubicBezTo>
                  <a:pt x="18225" y="304"/>
                  <a:pt x="17922" y="0"/>
                  <a:pt x="17550" y="0"/>
                </a:cubicBezTo>
                <a:cubicBezTo>
                  <a:pt x="17177" y="0"/>
                  <a:pt x="16874" y="304"/>
                  <a:pt x="16874" y="677"/>
                </a:cubicBezTo>
                <a:lnTo>
                  <a:pt x="16874" y="3375"/>
                </a:lnTo>
                <a:cubicBezTo>
                  <a:pt x="16874" y="3747"/>
                  <a:pt x="17177" y="4051"/>
                  <a:pt x="17550" y="4051"/>
                </a:cubicBezTo>
                <a:cubicBezTo>
                  <a:pt x="17550" y="4051"/>
                  <a:pt x="17550" y="4051"/>
                  <a:pt x="17550" y="4051"/>
                </a:cubicBezTo>
                <a:close/>
                <a:moveTo>
                  <a:pt x="14851" y="4051"/>
                </a:moveTo>
                <a:cubicBezTo>
                  <a:pt x="15223" y="4051"/>
                  <a:pt x="15523" y="3747"/>
                  <a:pt x="15523" y="3375"/>
                </a:cubicBezTo>
                <a:lnTo>
                  <a:pt x="15523" y="677"/>
                </a:lnTo>
                <a:cubicBezTo>
                  <a:pt x="15523" y="304"/>
                  <a:pt x="15223" y="0"/>
                  <a:pt x="14851" y="0"/>
                </a:cubicBezTo>
                <a:cubicBezTo>
                  <a:pt x="14475" y="0"/>
                  <a:pt x="14175" y="304"/>
                  <a:pt x="14175" y="677"/>
                </a:cubicBezTo>
                <a:lnTo>
                  <a:pt x="14175" y="3375"/>
                </a:lnTo>
                <a:cubicBezTo>
                  <a:pt x="14175" y="3747"/>
                  <a:pt x="14475" y="4051"/>
                  <a:pt x="14851" y="4051"/>
                </a:cubicBezTo>
                <a:cubicBezTo>
                  <a:pt x="14851" y="4051"/>
                  <a:pt x="14851" y="4051"/>
                  <a:pt x="14851" y="4051"/>
                </a:cubicBezTo>
                <a:close/>
                <a:moveTo>
                  <a:pt x="12148" y="4051"/>
                </a:moveTo>
                <a:cubicBezTo>
                  <a:pt x="12524" y="4051"/>
                  <a:pt x="12823" y="3747"/>
                  <a:pt x="12823" y="3375"/>
                </a:cubicBezTo>
                <a:lnTo>
                  <a:pt x="12823" y="677"/>
                </a:lnTo>
                <a:cubicBezTo>
                  <a:pt x="12823" y="304"/>
                  <a:pt x="12524" y="0"/>
                  <a:pt x="12148" y="0"/>
                </a:cubicBezTo>
                <a:cubicBezTo>
                  <a:pt x="11776" y="0"/>
                  <a:pt x="11476" y="304"/>
                  <a:pt x="11476" y="677"/>
                </a:cubicBezTo>
                <a:lnTo>
                  <a:pt x="11476" y="3375"/>
                </a:lnTo>
                <a:cubicBezTo>
                  <a:pt x="11476" y="3747"/>
                  <a:pt x="11776" y="4051"/>
                  <a:pt x="12148" y="4051"/>
                </a:cubicBezTo>
                <a:cubicBezTo>
                  <a:pt x="12148" y="4051"/>
                  <a:pt x="12148" y="4051"/>
                  <a:pt x="12148" y="4051"/>
                </a:cubicBezTo>
                <a:close/>
                <a:moveTo>
                  <a:pt x="9448" y="4051"/>
                </a:moveTo>
                <a:cubicBezTo>
                  <a:pt x="9821" y="4051"/>
                  <a:pt x="10124" y="3747"/>
                  <a:pt x="10124" y="3375"/>
                </a:cubicBezTo>
                <a:lnTo>
                  <a:pt x="10124" y="677"/>
                </a:lnTo>
                <a:cubicBezTo>
                  <a:pt x="10124" y="304"/>
                  <a:pt x="9821" y="0"/>
                  <a:pt x="9448" y="0"/>
                </a:cubicBezTo>
                <a:cubicBezTo>
                  <a:pt x="9076" y="0"/>
                  <a:pt x="8774" y="304"/>
                  <a:pt x="8774" y="677"/>
                </a:cubicBezTo>
                <a:lnTo>
                  <a:pt x="8774" y="3375"/>
                </a:lnTo>
                <a:cubicBezTo>
                  <a:pt x="8774" y="3747"/>
                  <a:pt x="9076" y="4051"/>
                  <a:pt x="9448" y="4051"/>
                </a:cubicBezTo>
                <a:cubicBezTo>
                  <a:pt x="9448" y="4051"/>
                  <a:pt x="9448" y="4051"/>
                  <a:pt x="9448" y="4051"/>
                </a:cubicBezTo>
                <a:close/>
                <a:moveTo>
                  <a:pt x="6750" y="4051"/>
                </a:moveTo>
                <a:cubicBezTo>
                  <a:pt x="7123" y="4051"/>
                  <a:pt x="7426" y="3747"/>
                  <a:pt x="7426" y="3375"/>
                </a:cubicBezTo>
                <a:lnTo>
                  <a:pt x="7426" y="677"/>
                </a:lnTo>
                <a:cubicBezTo>
                  <a:pt x="7426" y="304"/>
                  <a:pt x="7123" y="0"/>
                  <a:pt x="6750" y="0"/>
                </a:cubicBezTo>
                <a:cubicBezTo>
                  <a:pt x="6377" y="0"/>
                  <a:pt x="6074" y="304"/>
                  <a:pt x="6074" y="677"/>
                </a:cubicBezTo>
                <a:lnTo>
                  <a:pt x="6074" y="3375"/>
                </a:lnTo>
                <a:cubicBezTo>
                  <a:pt x="6074" y="3747"/>
                  <a:pt x="6377" y="4051"/>
                  <a:pt x="6750" y="4051"/>
                </a:cubicBezTo>
                <a:cubicBezTo>
                  <a:pt x="6750" y="4051"/>
                  <a:pt x="6750" y="4051"/>
                  <a:pt x="6750" y="4051"/>
                </a:cubicBezTo>
                <a:close/>
                <a:moveTo>
                  <a:pt x="4051" y="4051"/>
                </a:moveTo>
                <a:cubicBezTo>
                  <a:pt x="4423" y="4051"/>
                  <a:pt x="4726" y="3747"/>
                  <a:pt x="4726" y="3375"/>
                </a:cubicBezTo>
                <a:lnTo>
                  <a:pt x="4726" y="677"/>
                </a:lnTo>
                <a:cubicBezTo>
                  <a:pt x="4726" y="304"/>
                  <a:pt x="4423" y="0"/>
                  <a:pt x="4051" y="0"/>
                </a:cubicBezTo>
                <a:cubicBezTo>
                  <a:pt x="3678" y="0"/>
                  <a:pt x="3375" y="304"/>
                  <a:pt x="3375" y="677"/>
                </a:cubicBezTo>
                <a:lnTo>
                  <a:pt x="3375" y="3375"/>
                </a:lnTo>
                <a:cubicBezTo>
                  <a:pt x="3375" y="3747"/>
                  <a:pt x="3678" y="4051"/>
                  <a:pt x="4051" y="4051"/>
                </a:cubicBezTo>
                <a:cubicBezTo>
                  <a:pt x="4051" y="4051"/>
                  <a:pt x="4051" y="4051"/>
                  <a:pt x="4051" y="4051"/>
                </a:cubicBezTo>
                <a:close/>
                <a:moveTo>
                  <a:pt x="20249" y="19572"/>
                </a:moveTo>
                <a:cubicBezTo>
                  <a:pt x="20249" y="19946"/>
                  <a:pt x="19945" y="20248"/>
                  <a:pt x="19574" y="20248"/>
                </a:cubicBezTo>
                <a:lnTo>
                  <a:pt x="2024" y="20248"/>
                </a:lnTo>
                <a:cubicBezTo>
                  <a:pt x="1651" y="20248"/>
                  <a:pt x="1352" y="19946"/>
                  <a:pt x="1352" y="19572"/>
                </a:cubicBezTo>
                <a:lnTo>
                  <a:pt x="1352" y="8101"/>
                </a:lnTo>
                <a:lnTo>
                  <a:pt x="20249" y="8101"/>
                </a:lnTo>
                <a:cubicBezTo>
                  <a:pt x="20249" y="8101"/>
                  <a:pt x="20249" y="19572"/>
                  <a:pt x="20249" y="19572"/>
                </a:cubicBezTo>
                <a:close/>
                <a:moveTo>
                  <a:pt x="19574" y="1352"/>
                </a:moveTo>
                <a:cubicBezTo>
                  <a:pt x="19201" y="1352"/>
                  <a:pt x="18898" y="1651"/>
                  <a:pt x="18898" y="2023"/>
                </a:cubicBezTo>
                <a:cubicBezTo>
                  <a:pt x="18898" y="2400"/>
                  <a:pt x="19201" y="2700"/>
                  <a:pt x="19574" y="2700"/>
                </a:cubicBezTo>
                <a:cubicBezTo>
                  <a:pt x="19945" y="2700"/>
                  <a:pt x="20249" y="3003"/>
                  <a:pt x="20249" y="3375"/>
                </a:cubicBezTo>
                <a:lnTo>
                  <a:pt x="20249" y="6750"/>
                </a:lnTo>
                <a:lnTo>
                  <a:pt x="1352" y="6750"/>
                </a:lnTo>
                <a:lnTo>
                  <a:pt x="1352" y="3375"/>
                </a:lnTo>
                <a:cubicBezTo>
                  <a:pt x="1352" y="3003"/>
                  <a:pt x="1651" y="2700"/>
                  <a:pt x="2024" y="2700"/>
                </a:cubicBezTo>
                <a:cubicBezTo>
                  <a:pt x="2399" y="2700"/>
                  <a:pt x="2699" y="2400"/>
                  <a:pt x="2699" y="2023"/>
                </a:cubicBezTo>
                <a:cubicBezTo>
                  <a:pt x="2699" y="1651"/>
                  <a:pt x="2399" y="1352"/>
                  <a:pt x="2024" y="1352"/>
                </a:cubicBezTo>
                <a:cubicBezTo>
                  <a:pt x="910" y="1352"/>
                  <a:pt x="0" y="2258"/>
                  <a:pt x="0" y="3375"/>
                </a:cubicBezTo>
                <a:lnTo>
                  <a:pt x="0" y="19572"/>
                </a:lnTo>
                <a:cubicBezTo>
                  <a:pt x="0" y="20690"/>
                  <a:pt x="910" y="21600"/>
                  <a:pt x="2024" y="21600"/>
                </a:cubicBezTo>
                <a:lnTo>
                  <a:pt x="19574" y="21600"/>
                </a:lnTo>
                <a:cubicBezTo>
                  <a:pt x="20690" y="21600"/>
                  <a:pt x="21600" y="20690"/>
                  <a:pt x="21600" y="19572"/>
                </a:cubicBezTo>
                <a:lnTo>
                  <a:pt x="21600" y="3375"/>
                </a:lnTo>
                <a:cubicBezTo>
                  <a:pt x="21600" y="2258"/>
                  <a:pt x="20690" y="1352"/>
                  <a:pt x="19574" y="1352"/>
                </a:cubicBezTo>
                <a:cubicBezTo>
                  <a:pt x="19574" y="1352"/>
                  <a:pt x="19574" y="1352"/>
                  <a:pt x="19574" y="1352"/>
                </a:cubicBezTo>
                <a:close/>
              </a:path>
            </a:pathLst>
          </a:custGeom>
          <a:solidFill>
            <a:schemeClr val="bg1"/>
          </a:solidFill>
          <a:ln w="12700">
            <a:miter lim="400000"/>
          </a:ln>
        </p:spPr>
        <p:txBody>
          <a:bodyPr lIns="19051" tIns="19051" rIns="19051" bIns="19051"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2286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4000"/>
          </a:p>
        </p:txBody>
      </p:sp>
      <p:sp>
        <p:nvSpPr>
          <p:cNvPr id="66" name="矩形 65">
            <a:extLst>
              <a:ext uri="{FF2B5EF4-FFF2-40B4-BE49-F238E27FC236}">
                <a16:creationId xmlns:a16="http://schemas.microsoft.com/office/drawing/2014/main" id="{70F692A2-6F21-4B80-AC4C-F1678F42CB80}"/>
              </a:ext>
            </a:extLst>
          </p:cNvPr>
          <p:cNvSpPr/>
          <p:nvPr/>
        </p:nvSpPr>
        <p:spPr>
          <a:xfrm>
            <a:off x="6760287" y="4429344"/>
            <a:ext cx="2816797" cy="461665"/>
          </a:xfrm>
          <a:prstGeom prst="rect">
            <a:avLst/>
          </a:prstGeom>
        </p:spPr>
        <p:txBody>
          <a:bodyPr wrap="none">
            <a:spAutoFit/>
          </a:bodyPr>
          <a:lstStyle/>
          <a:p>
            <a:r>
              <a:rPr lang="en-US" altLang="zh-CN" sz="2400" b="0" i="0" dirty="0">
                <a:solidFill>
                  <a:srgbClr val="333333"/>
                </a:solidFill>
                <a:effectLst/>
                <a:latin typeface="汉仪君黑-45简" panose="020B0604020202020204" pitchFamily="34" charset="-122"/>
                <a:ea typeface="汉仪君黑-45简" panose="020B0604020202020204" pitchFamily="34" charset="-122"/>
              </a:rPr>
              <a:t>Growing Light </a:t>
            </a:r>
            <a:r>
              <a:rPr lang="zh-CN" altLang="en-US" sz="2400" b="0" i="0" dirty="0">
                <a:solidFill>
                  <a:srgbClr val="333333"/>
                </a:solidFill>
                <a:effectLst/>
                <a:latin typeface="汉仪君黑-45简" panose="020B0604020202020204" pitchFamily="34" charset="-122"/>
                <a:ea typeface="汉仪君黑-45简" panose="020B0604020202020204" pitchFamily="34" charset="-122"/>
              </a:rPr>
              <a:t>团队</a:t>
            </a:r>
            <a:endParaRPr lang="zh-CN" altLang="en-US" sz="2400" dirty="0">
              <a:latin typeface="汉仪君黑-45简" panose="020B0604020202020204" pitchFamily="34" charset="-122"/>
              <a:ea typeface="汉仪君黑-45简" panose="020B0604020202020204" pitchFamily="34" charset="-122"/>
            </a:endParaRPr>
          </a:p>
        </p:txBody>
      </p:sp>
      <p:sp>
        <p:nvSpPr>
          <p:cNvPr id="14" name="文本框 13">
            <a:extLst>
              <a:ext uri="{FF2B5EF4-FFF2-40B4-BE49-F238E27FC236}">
                <a16:creationId xmlns:a16="http://schemas.microsoft.com/office/drawing/2014/main" id="{94338AA0-35D9-406F-9B50-6BE52BE2CDAC}"/>
              </a:ext>
            </a:extLst>
          </p:cNvPr>
          <p:cNvSpPr txBox="1"/>
          <p:nvPr/>
        </p:nvSpPr>
        <p:spPr>
          <a:xfrm>
            <a:off x="5160257" y="5798183"/>
            <a:ext cx="6096000" cy="465640"/>
          </a:xfrm>
          <a:prstGeom prst="rect">
            <a:avLst/>
          </a:prstGeom>
          <a:noFill/>
        </p:spPr>
        <p:txBody>
          <a:bodyPr wrap="square">
            <a:spAutoFit/>
          </a:bodyPr>
          <a:lstStyle/>
          <a:p>
            <a:pPr algn="ctr">
              <a:lnSpc>
                <a:spcPct val="150000"/>
              </a:lnSpc>
            </a:pPr>
            <a:r>
              <a:rPr lang="en-US" altLang="zh-CN" sz="1800" u="sng" dirty="0">
                <a:solidFill>
                  <a:srgbClr val="0563C1"/>
                </a:solidFill>
                <a:latin typeface="等线" panose="02010600030101010101" pitchFamily="2" charset="-122"/>
                <a:ea typeface="等线" panose="02010600030101010101" pitchFamily="2" charset="-122"/>
                <a:hlinkClick r:id="rId2">
                  <a:extLst>
                    <a:ext uri="{A12FA001-AC4F-418D-AE19-62706E023703}">
                      <ahyp:hlinkClr xmlns:ahyp="http://schemas.microsoft.com/office/drawing/2018/hyperlinkcolor" val="tx"/>
                    </a:ext>
                  </a:extLst>
                </a:hlinkClick>
              </a:rPr>
              <a:t>https://yx3r3b.axshare.com</a:t>
            </a:r>
            <a:endParaRPr lang="en-US" altLang="zh-CN" sz="1800" u="sng" dirty="0">
              <a:solidFill>
                <a:schemeClr val="accent1"/>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1557778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141577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产品概述</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917010" y="2032000"/>
            <a:ext cx="3682700" cy="3682700"/>
          </a:xfrm>
          <a:prstGeom prst="ellipse">
            <a:avLst/>
          </a:prstGeom>
          <a:solidFill>
            <a:schemeClr val="bg1"/>
          </a:solidFill>
          <a:ln>
            <a:solidFill>
              <a:srgbClr val="9DCB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p:nvPr/>
        </p:nvCxnSpPr>
        <p:spPr>
          <a:xfrm flipV="1">
            <a:off x="4761346" y="2032000"/>
            <a:ext cx="812800" cy="508131"/>
          </a:xfrm>
          <a:prstGeom prst="line">
            <a:avLst/>
          </a:prstGeom>
          <a:ln w="25400">
            <a:solidFill>
              <a:schemeClr val="bg2">
                <a:lumMod val="75000"/>
              </a:schemeClr>
            </a:solidFill>
            <a:tailEnd type="stealth" w="med" len="me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4836017" y="3746627"/>
            <a:ext cx="880511" cy="9625"/>
          </a:xfrm>
          <a:prstGeom prst="line">
            <a:avLst/>
          </a:prstGeom>
          <a:ln w="25400">
            <a:solidFill>
              <a:schemeClr val="bg2">
                <a:lumMod val="75000"/>
              </a:schemeClr>
            </a:solidFill>
            <a:tailEnd type="stealth" w="med" len="me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4735946" y="5042670"/>
            <a:ext cx="838200" cy="499148"/>
          </a:xfrm>
          <a:prstGeom prst="line">
            <a:avLst/>
          </a:prstGeom>
          <a:ln w="25400">
            <a:solidFill>
              <a:schemeClr val="bg2">
                <a:lumMod val="75000"/>
              </a:schemeClr>
            </a:solidFill>
            <a:tailEnd type="stealth" w="med" len="med"/>
          </a:ln>
        </p:spPr>
        <p:style>
          <a:lnRef idx="1">
            <a:schemeClr val="accent1"/>
          </a:lnRef>
          <a:fillRef idx="0">
            <a:schemeClr val="accent1"/>
          </a:fillRef>
          <a:effectRef idx="0">
            <a:schemeClr val="accent1"/>
          </a:effectRef>
          <a:fontRef idx="minor">
            <a:schemeClr val="tx1"/>
          </a:fontRef>
        </p:style>
      </p:cxnSp>
      <p:sp>
        <p:nvSpPr>
          <p:cNvPr id="28" name="圆角矩形 27"/>
          <p:cNvSpPr/>
          <p:nvPr/>
        </p:nvSpPr>
        <p:spPr>
          <a:xfrm>
            <a:off x="5731164" y="1445556"/>
            <a:ext cx="863600" cy="840509"/>
          </a:xfrm>
          <a:prstGeom prst="roundRect">
            <a:avLst>
              <a:gd name="adj" fmla="val 50000"/>
            </a:avLst>
          </a:prstGeom>
          <a:solidFill>
            <a:srgbClr val="9DC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t>1</a:t>
            </a:r>
            <a:endParaRPr lang="zh-CN" altLang="en-US" sz="3600" dirty="0"/>
          </a:p>
        </p:txBody>
      </p:sp>
      <p:sp>
        <p:nvSpPr>
          <p:cNvPr id="32" name="圆角矩形 31"/>
          <p:cNvSpPr/>
          <p:nvPr/>
        </p:nvSpPr>
        <p:spPr>
          <a:xfrm>
            <a:off x="5952836" y="3335998"/>
            <a:ext cx="863600" cy="840509"/>
          </a:xfrm>
          <a:prstGeom prst="roundRect">
            <a:avLst>
              <a:gd name="adj" fmla="val 50000"/>
            </a:avLst>
          </a:prstGeom>
          <a:solidFill>
            <a:srgbClr val="9DC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t>2</a:t>
            </a:r>
            <a:endParaRPr lang="zh-CN" altLang="en-US" sz="3600" dirty="0"/>
          </a:p>
        </p:txBody>
      </p:sp>
      <p:sp>
        <p:nvSpPr>
          <p:cNvPr id="33" name="圆角矩形 32"/>
          <p:cNvSpPr/>
          <p:nvPr/>
        </p:nvSpPr>
        <p:spPr>
          <a:xfrm>
            <a:off x="5731164" y="5266013"/>
            <a:ext cx="863600" cy="840509"/>
          </a:xfrm>
          <a:prstGeom prst="roundRect">
            <a:avLst>
              <a:gd name="adj" fmla="val 50000"/>
            </a:avLst>
          </a:prstGeom>
          <a:solidFill>
            <a:srgbClr val="9DC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t>3</a:t>
            </a:r>
            <a:endParaRPr lang="zh-CN" altLang="en-US" sz="3600" dirty="0"/>
          </a:p>
        </p:txBody>
      </p:sp>
      <p:sp>
        <p:nvSpPr>
          <p:cNvPr id="43" name="矩形 42"/>
          <p:cNvSpPr/>
          <p:nvPr/>
        </p:nvSpPr>
        <p:spPr>
          <a:xfrm>
            <a:off x="6816436" y="1723272"/>
            <a:ext cx="4257964" cy="523220"/>
          </a:xfrm>
          <a:prstGeom prst="rect">
            <a:avLst/>
          </a:prstGeom>
        </p:spPr>
        <p:txBody>
          <a:bodyPr wrap="square">
            <a:spAutoFit/>
          </a:bodyPr>
          <a:lstStyle/>
          <a:p>
            <a:r>
              <a:rPr lang="zh-CN" altLang="en-US" sz="1400" dirty="0">
                <a:solidFill>
                  <a:schemeClr val="tx1">
                    <a:lumMod val="50000"/>
                    <a:lumOff val="50000"/>
                  </a:schemeClr>
                </a:solidFill>
                <a:latin typeface="等线" panose="02010600030101010101" pitchFamily="2" charset="-122"/>
                <a:ea typeface="等线" panose="02010600030101010101" pitchFamily="2" charset="-122"/>
              </a:rPr>
              <a:t>一款线上扶贫教育平台，由福州大学</a:t>
            </a:r>
            <a:r>
              <a:rPr lang="en-US" altLang="zh-CN" sz="1400" dirty="0">
                <a:solidFill>
                  <a:schemeClr val="tx1">
                    <a:lumMod val="50000"/>
                    <a:lumOff val="50000"/>
                  </a:schemeClr>
                </a:solidFill>
                <a:latin typeface="等线" panose="02010600030101010101" pitchFamily="2" charset="-122"/>
                <a:ea typeface="等线" panose="02010600030101010101" pitchFamily="2" charset="-122"/>
              </a:rPr>
              <a:t>Growing Light</a:t>
            </a:r>
            <a:r>
              <a:rPr lang="zh-CN" altLang="en-US" sz="1400" dirty="0">
                <a:solidFill>
                  <a:schemeClr val="tx1">
                    <a:lumMod val="50000"/>
                    <a:lumOff val="50000"/>
                  </a:schemeClr>
                </a:solidFill>
                <a:latin typeface="等线" panose="02010600030101010101" pitchFamily="2" charset="-122"/>
                <a:ea typeface="等线" panose="02010600030101010101" pitchFamily="2" charset="-122"/>
              </a:rPr>
              <a:t>团队制作，预计于</a:t>
            </a:r>
            <a:r>
              <a:rPr lang="en-US" altLang="zh-CN" sz="1400" dirty="0">
                <a:solidFill>
                  <a:schemeClr val="tx1">
                    <a:lumMod val="50000"/>
                    <a:lumOff val="50000"/>
                  </a:schemeClr>
                </a:solidFill>
                <a:latin typeface="等线" panose="02010600030101010101" pitchFamily="2" charset="-122"/>
                <a:ea typeface="等线" panose="02010600030101010101" pitchFamily="2" charset="-122"/>
              </a:rPr>
              <a:t>2021</a:t>
            </a:r>
            <a:r>
              <a:rPr lang="zh-CN" altLang="en-US" sz="1400" dirty="0">
                <a:solidFill>
                  <a:schemeClr val="tx1">
                    <a:lumMod val="50000"/>
                    <a:lumOff val="50000"/>
                  </a:schemeClr>
                </a:solidFill>
                <a:latin typeface="等线" panose="02010600030101010101" pitchFamily="2" charset="-122"/>
                <a:ea typeface="等线" panose="02010600030101010101" pitchFamily="2" charset="-122"/>
              </a:rPr>
              <a:t>年</a:t>
            </a:r>
            <a:r>
              <a:rPr lang="en-US" altLang="zh-CN" sz="1400" dirty="0">
                <a:solidFill>
                  <a:schemeClr val="tx1">
                    <a:lumMod val="50000"/>
                    <a:lumOff val="50000"/>
                  </a:schemeClr>
                </a:solidFill>
                <a:latin typeface="等线" panose="02010600030101010101" pitchFamily="2" charset="-122"/>
                <a:ea typeface="等线" panose="02010600030101010101" pitchFamily="2" charset="-122"/>
              </a:rPr>
              <a:t>6</a:t>
            </a:r>
            <a:r>
              <a:rPr lang="zh-CN" altLang="en-US" sz="1400" dirty="0">
                <a:solidFill>
                  <a:schemeClr val="tx1">
                    <a:lumMod val="50000"/>
                    <a:lumOff val="50000"/>
                  </a:schemeClr>
                </a:solidFill>
                <a:latin typeface="等线" panose="02010600030101010101" pitchFamily="2" charset="-122"/>
                <a:ea typeface="等线" panose="02010600030101010101" pitchFamily="2" charset="-122"/>
              </a:rPr>
              <a:t>月上线</a:t>
            </a:r>
          </a:p>
        </p:txBody>
      </p:sp>
      <p:sp>
        <p:nvSpPr>
          <p:cNvPr id="44" name="文本框 43"/>
          <p:cNvSpPr txBox="1"/>
          <p:nvPr/>
        </p:nvSpPr>
        <p:spPr>
          <a:xfrm>
            <a:off x="6816436" y="1323162"/>
            <a:ext cx="1518364" cy="400110"/>
          </a:xfrm>
          <a:prstGeom prst="rect">
            <a:avLst/>
          </a:prstGeom>
          <a:noFill/>
        </p:spPr>
        <p:txBody>
          <a:bodyPr wrap="none" rtlCol="0">
            <a:spAutoFit/>
          </a:bodyPr>
          <a:lstStyle/>
          <a:p>
            <a:r>
              <a:rPr lang="zh-CN" altLang="en-US" sz="2000" b="1" spc="600" dirty="0">
                <a:latin typeface="汉仪君黑-45简" panose="020B0604020202020204" pitchFamily="34" charset="-122"/>
                <a:ea typeface="汉仪君黑-45简" panose="020B0604020202020204" pitchFamily="34" charset="-122"/>
              </a:rPr>
              <a:t>产品介绍</a:t>
            </a:r>
          </a:p>
        </p:txBody>
      </p:sp>
      <p:sp>
        <p:nvSpPr>
          <p:cNvPr id="45" name="矩形 44"/>
          <p:cNvSpPr/>
          <p:nvPr/>
        </p:nvSpPr>
        <p:spPr>
          <a:xfrm>
            <a:off x="6936508" y="3653287"/>
            <a:ext cx="4257964" cy="738664"/>
          </a:xfrm>
          <a:prstGeom prst="rect">
            <a:avLst/>
          </a:prstGeom>
        </p:spPr>
        <p:txBody>
          <a:bodyPr wrap="square">
            <a:spAutoFit/>
          </a:bodyPr>
          <a:lstStyle/>
          <a:p>
            <a:r>
              <a:rPr lang="zh-CN" altLang="en-US" sz="1400" dirty="0">
                <a:solidFill>
                  <a:schemeClr val="tx1">
                    <a:lumMod val="50000"/>
                    <a:lumOff val="50000"/>
                  </a:schemeClr>
                </a:solidFill>
                <a:latin typeface="等线" panose="02010600030101010101" pitchFamily="2" charset="-122"/>
                <a:ea typeface="等线" panose="02010600030101010101" pitchFamily="2" charset="-122"/>
              </a:rPr>
              <a:t>为贫困地区孩子提供更多的教育机会，也能为想要支教而无法前往贫困山区的热心人士提供一个贡献自己力量的开放式平台</a:t>
            </a:r>
          </a:p>
        </p:txBody>
      </p:sp>
      <p:sp>
        <p:nvSpPr>
          <p:cNvPr id="46" name="文本框 45"/>
          <p:cNvSpPr txBox="1"/>
          <p:nvPr/>
        </p:nvSpPr>
        <p:spPr>
          <a:xfrm>
            <a:off x="6936508" y="3253177"/>
            <a:ext cx="1518364" cy="400110"/>
          </a:xfrm>
          <a:prstGeom prst="rect">
            <a:avLst/>
          </a:prstGeom>
          <a:noFill/>
        </p:spPr>
        <p:txBody>
          <a:bodyPr wrap="none" rtlCol="0">
            <a:spAutoFit/>
          </a:bodyPr>
          <a:lstStyle/>
          <a:p>
            <a:r>
              <a:rPr lang="zh-CN" altLang="en-US" sz="2000" b="1" spc="600" dirty="0">
                <a:latin typeface="汉仪君黑-45简" panose="020B0604020202020204" pitchFamily="34" charset="-122"/>
                <a:ea typeface="汉仪君黑-45简" panose="020B0604020202020204" pitchFamily="34" charset="-122"/>
              </a:rPr>
              <a:t>产品定位</a:t>
            </a:r>
          </a:p>
        </p:txBody>
      </p:sp>
      <p:sp>
        <p:nvSpPr>
          <p:cNvPr id="47" name="矩形 46"/>
          <p:cNvSpPr/>
          <p:nvPr/>
        </p:nvSpPr>
        <p:spPr>
          <a:xfrm>
            <a:off x="6816436" y="5606007"/>
            <a:ext cx="4257964" cy="646331"/>
          </a:xfrm>
          <a:prstGeom prst="rect">
            <a:avLst/>
          </a:prstGeom>
        </p:spPr>
        <p:txBody>
          <a:bodyPr wrap="square">
            <a:spAutoFit/>
          </a:bodyPr>
          <a:lstStyle/>
          <a:p>
            <a:r>
              <a:rPr lang="zh-CN" altLang="en-US" dirty="0">
                <a:solidFill>
                  <a:schemeClr val="dk1"/>
                </a:solidFill>
                <a:latin typeface="等线" panose="02010600030101010101" pitchFamily="2" charset="-122"/>
                <a:ea typeface="等线" panose="02010600030101010101" pitchFamily="2" charset="-122"/>
              </a:rPr>
              <a:t>一棵树摇动一棵树    一朵云推动一朵云 一个灵魂唤醒一个灵魂</a:t>
            </a:r>
          </a:p>
        </p:txBody>
      </p:sp>
      <p:sp>
        <p:nvSpPr>
          <p:cNvPr id="48" name="文本框 47"/>
          <p:cNvSpPr txBox="1"/>
          <p:nvPr/>
        </p:nvSpPr>
        <p:spPr>
          <a:xfrm>
            <a:off x="6816436" y="5205897"/>
            <a:ext cx="1431802" cy="400110"/>
          </a:xfrm>
          <a:prstGeom prst="rect">
            <a:avLst/>
          </a:prstGeom>
          <a:noFill/>
        </p:spPr>
        <p:txBody>
          <a:bodyPr wrap="none" rtlCol="0">
            <a:spAutoFit/>
          </a:bodyPr>
          <a:lstStyle/>
          <a:p>
            <a:r>
              <a:rPr lang="en-US" altLang="zh-CN" sz="2000" b="1" spc="600" dirty="0">
                <a:latin typeface="汉仪君黑-45简" panose="020B0604020202020204" pitchFamily="34" charset="-122"/>
                <a:ea typeface="汉仪君黑-45简" panose="020B0604020202020204" pitchFamily="34" charset="-122"/>
              </a:rPr>
              <a:t>Slogan</a:t>
            </a:r>
            <a:endParaRPr lang="zh-CN" altLang="en-US" sz="2000" b="1" spc="600" dirty="0">
              <a:latin typeface="汉仪君黑-45简" panose="020B0604020202020204" pitchFamily="34" charset="-122"/>
              <a:ea typeface="汉仪君黑-45简" panose="020B0604020202020204" pitchFamily="34" charset="-122"/>
            </a:endParaRPr>
          </a:p>
        </p:txBody>
      </p:sp>
      <p:pic>
        <p:nvPicPr>
          <p:cNvPr id="23" name="图片 22">
            <a:extLst>
              <a:ext uri="{FF2B5EF4-FFF2-40B4-BE49-F238E27FC236}">
                <a16:creationId xmlns:a16="http://schemas.microsoft.com/office/drawing/2014/main" id="{5A06D73F-09D2-4482-8618-CA93B0C890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19750" y="1901841"/>
            <a:ext cx="2868314" cy="2868314"/>
          </a:xfrm>
          <a:prstGeom prst="rect">
            <a:avLst/>
          </a:prstGeom>
        </p:spPr>
      </p:pic>
      <p:sp>
        <p:nvSpPr>
          <p:cNvPr id="25" name="文本框 24">
            <a:extLst>
              <a:ext uri="{FF2B5EF4-FFF2-40B4-BE49-F238E27FC236}">
                <a16:creationId xmlns:a16="http://schemas.microsoft.com/office/drawing/2014/main" id="{3CC258B5-FA08-4A26-BBDE-D299A4CFD730}"/>
              </a:ext>
            </a:extLst>
          </p:cNvPr>
          <p:cNvSpPr txBox="1"/>
          <p:nvPr/>
        </p:nvSpPr>
        <p:spPr>
          <a:xfrm>
            <a:off x="1788017" y="4108808"/>
            <a:ext cx="1937316" cy="1107996"/>
          </a:xfrm>
          <a:prstGeom prst="rect">
            <a:avLst/>
          </a:prstGeom>
          <a:noFill/>
        </p:spPr>
        <p:txBody>
          <a:bodyPr wrap="square">
            <a:spAutoFit/>
          </a:bodyPr>
          <a:lstStyle/>
          <a:p>
            <a:r>
              <a:rPr lang="zh-CN" altLang="en-US" sz="6600" dirty="0">
                <a:latin typeface="华光标题宋_CNKI" panose="02000500000000000000" pitchFamily="2" charset="-122"/>
                <a:ea typeface="华光标题宋_CNKI" panose="02000500000000000000" pitchFamily="2" charset="-122"/>
              </a:rPr>
              <a:t>山烛</a:t>
            </a:r>
            <a:endParaRPr lang="zh-CN" altLang="en-US" sz="6600" dirty="0"/>
          </a:p>
        </p:txBody>
      </p:sp>
    </p:spTree>
    <p:extLst>
      <p:ext uri="{BB962C8B-B14F-4D97-AF65-F5344CB8AC3E}">
        <p14:creationId xmlns:p14="http://schemas.microsoft.com/office/powerpoint/2010/main" val="158740540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down)">
                                      <p:cBhvr>
                                        <p:cTn id="7" dur="500"/>
                                        <p:tgtEl>
                                          <p:spTgt spid="4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wipe(down)">
                                      <p:cBhvr>
                                        <p:cTn id="12" dur="500"/>
                                        <p:tgtEl>
                                          <p:spTgt spid="4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wipe(down)">
                                      <p:cBhvr>
                                        <p:cTn id="17"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5" grpId="0"/>
      <p:bldP spid="47"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6557BDDA-ABBB-4492-B385-68BADB2F62A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10504" y="259474"/>
            <a:ext cx="6053422" cy="6230332"/>
          </a:xfrm>
          <a:prstGeom prst="rect">
            <a:avLst/>
          </a:prstGeom>
        </p:spPr>
      </p:pic>
      <p:sp>
        <p:nvSpPr>
          <p:cNvPr id="7" name="文本框 6">
            <a:extLst>
              <a:ext uri="{FF2B5EF4-FFF2-40B4-BE49-F238E27FC236}">
                <a16:creationId xmlns:a16="http://schemas.microsoft.com/office/drawing/2014/main" id="{BA470805-7EA5-4084-9A84-6E082BF5A4F3}"/>
              </a:ext>
            </a:extLst>
          </p:cNvPr>
          <p:cNvSpPr txBox="1"/>
          <p:nvPr/>
        </p:nvSpPr>
        <p:spPr>
          <a:xfrm>
            <a:off x="637310" y="368194"/>
            <a:ext cx="384432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设计思路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产品信息结构图</a:t>
            </a:r>
          </a:p>
        </p:txBody>
      </p:sp>
    </p:spTree>
    <p:extLst>
      <p:ext uri="{BB962C8B-B14F-4D97-AF65-F5344CB8AC3E}">
        <p14:creationId xmlns:p14="http://schemas.microsoft.com/office/powerpoint/2010/main" val="720624522"/>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384432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设计思路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产品功能结构图</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a:extLst>
              <a:ext uri="{FF2B5EF4-FFF2-40B4-BE49-F238E27FC236}">
                <a16:creationId xmlns:a16="http://schemas.microsoft.com/office/drawing/2014/main" id="{64C921E4-A5E2-45C9-A95E-D8EADA8E0AC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44486" y="829859"/>
            <a:ext cx="6903027" cy="5888187"/>
          </a:xfrm>
          <a:prstGeom prst="rect">
            <a:avLst/>
          </a:prstGeom>
        </p:spPr>
      </p:pic>
    </p:spTree>
    <p:extLst>
      <p:ext uri="{BB962C8B-B14F-4D97-AF65-F5344CB8AC3E}">
        <p14:creationId xmlns:p14="http://schemas.microsoft.com/office/powerpoint/2010/main" val="162755743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292099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全局说明</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a:extLst>
              <a:ext uri="{FF2B5EF4-FFF2-40B4-BE49-F238E27FC236}">
                <a16:creationId xmlns:a16="http://schemas.microsoft.com/office/drawing/2014/main" id="{BD7FB182-B5EB-4AB1-9D32-72E3D8FC0139}"/>
              </a:ext>
            </a:extLst>
          </p:cNvPr>
          <p:cNvCxnSpPr>
            <a:cxnSpLocks/>
          </p:cNvCxnSpPr>
          <p:nvPr/>
        </p:nvCxnSpPr>
        <p:spPr>
          <a:xfrm>
            <a:off x="1233182" y="3792258"/>
            <a:ext cx="9479878" cy="0"/>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1" name="椭圆 10">
            <a:extLst>
              <a:ext uri="{FF2B5EF4-FFF2-40B4-BE49-F238E27FC236}">
                <a16:creationId xmlns:a16="http://schemas.microsoft.com/office/drawing/2014/main" id="{2967AC83-A802-4038-BBCC-ADAC61E57B80}"/>
              </a:ext>
            </a:extLst>
          </p:cNvPr>
          <p:cNvSpPr/>
          <p:nvPr/>
        </p:nvSpPr>
        <p:spPr>
          <a:xfrm>
            <a:off x="2438610" y="1756102"/>
            <a:ext cx="1099128" cy="1099128"/>
          </a:xfrm>
          <a:prstGeom prst="ellipse">
            <a:avLst/>
          </a:prstGeom>
          <a:solidFill>
            <a:srgbClr val="9DC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a:extLst>
              <a:ext uri="{FF2B5EF4-FFF2-40B4-BE49-F238E27FC236}">
                <a16:creationId xmlns:a16="http://schemas.microsoft.com/office/drawing/2014/main" id="{29D42004-E6F3-4994-BD0D-4045D00CBD10}"/>
              </a:ext>
            </a:extLst>
          </p:cNvPr>
          <p:cNvSpPr/>
          <p:nvPr/>
        </p:nvSpPr>
        <p:spPr>
          <a:xfrm>
            <a:off x="2438610" y="4729286"/>
            <a:ext cx="1099128" cy="1099128"/>
          </a:xfrm>
          <a:prstGeom prst="ellipse">
            <a:avLst/>
          </a:prstGeom>
          <a:solidFill>
            <a:srgbClr val="9DC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0CCB628E-F429-4701-8112-57AFBE8A7C78}"/>
              </a:ext>
            </a:extLst>
          </p:cNvPr>
          <p:cNvSpPr/>
          <p:nvPr/>
        </p:nvSpPr>
        <p:spPr>
          <a:xfrm>
            <a:off x="4618458" y="777904"/>
            <a:ext cx="5134932" cy="2815451"/>
          </a:xfrm>
          <a:prstGeom prst="rect">
            <a:avLst/>
          </a:prstGeom>
        </p:spPr>
        <p:txBody>
          <a:bodyPr wrap="square">
            <a:spAutoFit/>
          </a:bodyPr>
          <a:lstStyle/>
          <a:p>
            <a:pPr marL="342900" indent="-342900">
              <a:lnSpc>
                <a:spcPct val="150000"/>
              </a:lnSpc>
              <a:buFont typeface="+mj-lt"/>
              <a:buAutoNum type="arabicPeriod"/>
            </a:pPr>
            <a:r>
              <a:rPr lang="zh-CN" altLang="en-US" sz="2000" b="1" dirty="0">
                <a:latin typeface="等线" panose="02010600030101010101" pitchFamily="2" charset="-122"/>
                <a:ea typeface="等线" panose="02010600030101010101" pitchFamily="2" charset="-122"/>
              </a:rPr>
              <a:t>未登录状态</a:t>
            </a:r>
            <a:r>
              <a:rPr lang="zh-CN" altLang="en-US" sz="2000" dirty="0">
                <a:latin typeface="等线" panose="02010600030101010101" pitchFamily="2" charset="-122"/>
                <a:ea typeface="等线" panose="02010600030101010101" pitchFamily="2" charset="-122"/>
              </a:rPr>
              <a:t>：可以以游客的身份浏览平台上的内容，但是不能够对所有内容进行点赞、评论、喜欢等带有评论性的操作，并且不能进行捐赠操作。一旦进行这些操作，就会跳出注册登录提醒框</a:t>
            </a:r>
          </a:p>
          <a:p>
            <a:pPr marL="342900" indent="-342900">
              <a:lnSpc>
                <a:spcPct val="150000"/>
              </a:lnSpc>
              <a:buFont typeface="+mj-lt"/>
              <a:buAutoNum type="arabicPeriod"/>
            </a:pPr>
            <a:r>
              <a:rPr lang="zh-CN" altLang="en-US" sz="2000" b="1" dirty="0">
                <a:latin typeface="等线" panose="02010600030101010101" pitchFamily="2" charset="-122"/>
                <a:ea typeface="等线" panose="02010600030101010101" pitchFamily="2" charset="-122"/>
              </a:rPr>
              <a:t>登录状态</a:t>
            </a:r>
            <a:r>
              <a:rPr lang="zh-CN" altLang="en-US" sz="2000" dirty="0">
                <a:latin typeface="等线" panose="02010600030101010101" pitchFamily="2" charset="-122"/>
                <a:ea typeface="等线" panose="02010600030101010101" pitchFamily="2" charset="-122"/>
              </a:rPr>
              <a:t>：可进行网页上的所有操作</a:t>
            </a:r>
          </a:p>
        </p:txBody>
      </p:sp>
      <p:sp>
        <p:nvSpPr>
          <p:cNvPr id="18" name="文本框 17">
            <a:extLst>
              <a:ext uri="{FF2B5EF4-FFF2-40B4-BE49-F238E27FC236}">
                <a16:creationId xmlns:a16="http://schemas.microsoft.com/office/drawing/2014/main" id="{76251AA2-757E-4823-97BE-E8E6DFFC1DF5}"/>
              </a:ext>
            </a:extLst>
          </p:cNvPr>
          <p:cNvSpPr txBox="1"/>
          <p:nvPr/>
        </p:nvSpPr>
        <p:spPr>
          <a:xfrm>
            <a:off x="2588064" y="1890167"/>
            <a:ext cx="800219" cy="830997"/>
          </a:xfrm>
          <a:prstGeom prst="rect">
            <a:avLst/>
          </a:prstGeom>
          <a:noFill/>
        </p:spPr>
        <p:txBody>
          <a:bodyPr wrap="none" rtlCol="0">
            <a:spAutoFit/>
          </a:bodyPr>
          <a:lstStyle/>
          <a:p>
            <a:r>
              <a:rPr lang="zh-CN" altLang="en-US" sz="2400" dirty="0">
                <a:latin typeface="汉仪君黑-45简" panose="020B0604020202020204" pitchFamily="34" charset="-122"/>
                <a:ea typeface="汉仪君黑-45简" panose="020B0604020202020204" pitchFamily="34" charset="-122"/>
              </a:rPr>
              <a:t>功能</a:t>
            </a:r>
            <a:endParaRPr lang="en-US" altLang="zh-CN" sz="2400" dirty="0">
              <a:latin typeface="汉仪君黑-45简" panose="020B0604020202020204" pitchFamily="34" charset="-122"/>
              <a:ea typeface="汉仪君黑-45简" panose="020B0604020202020204" pitchFamily="34" charset="-122"/>
            </a:endParaRPr>
          </a:p>
          <a:p>
            <a:r>
              <a:rPr lang="zh-CN" altLang="en-US" sz="2400" dirty="0">
                <a:latin typeface="汉仪君黑-45简" panose="020B0604020202020204" pitchFamily="34" charset="-122"/>
                <a:ea typeface="汉仪君黑-45简" panose="020B0604020202020204" pitchFamily="34" charset="-122"/>
              </a:rPr>
              <a:t>权限</a:t>
            </a:r>
          </a:p>
        </p:txBody>
      </p:sp>
      <p:sp>
        <p:nvSpPr>
          <p:cNvPr id="19" name="文本框 18">
            <a:extLst>
              <a:ext uri="{FF2B5EF4-FFF2-40B4-BE49-F238E27FC236}">
                <a16:creationId xmlns:a16="http://schemas.microsoft.com/office/drawing/2014/main" id="{8B236842-7D5B-4700-8B55-B894D1C9F1D0}"/>
              </a:ext>
            </a:extLst>
          </p:cNvPr>
          <p:cNvSpPr txBox="1"/>
          <p:nvPr/>
        </p:nvSpPr>
        <p:spPr>
          <a:xfrm>
            <a:off x="2438610" y="4863351"/>
            <a:ext cx="1107996" cy="830997"/>
          </a:xfrm>
          <a:prstGeom prst="rect">
            <a:avLst/>
          </a:prstGeom>
          <a:noFill/>
        </p:spPr>
        <p:txBody>
          <a:bodyPr wrap="none" rtlCol="0">
            <a:spAutoFit/>
          </a:bodyPr>
          <a:lstStyle/>
          <a:p>
            <a:pPr algn="ctr"/>
            <a:r>
              <a:rPr lang="zh-CN" altLang="en-US" sz="2400" dirty="0">
                <a:latin typeface="汉仪君黑-45简" panose="020B0604020202020204" pitchFamily="34" charset="-122"/>
                <a:ea typeface="汉仪君黑-45简" panose="020B0604020202020204" pitchFamily="34" charset="-122"/>
              </a:rPr>
              <a:t>页面内</a:t>
            </a:r>
            <a:endParaRPr lang="en-US" altLang="zh-CN" sz="2400" dirty="0">
              <a:latin typeface="汉仪君黑-45简" panose="020B0604020202020204" pitchFamily="34" charset="-122"/>
              <a:ea typeface="汉仪君黑-45简" panose="020B0604020202020204" pitchFamily="34" charset="-122"/>
            </a:endParaRPr>
          </a:p>
          <a:p>
            <a:pPr algn="ctr"/>
            <a:r>
              <a:rPr lang="zh-CN" altLang="en-US" sz="2400" dirty="0">
                <a:latin typeface="汉仪君黑-45简" panose="020B0604020202020204" pitchFamily="34" charset="-122"/>
                <a:ea typeface="汉仪君黑-45简" panose="020B0604020202020204" pitchFamily="34" charset="-122"/>
              </a:rPr>
              <a:t>交互</a:t>
            </a:r>
          </a:p>
        </p:txBody>
      </p:sp>
      <p:sp>
        <p:nvSpPr>
          <p:cNvPr id="20" name="文本框 19">
            <a:extLst>
              <a:ext uri="{FF2B5EF4-FFF2-40B4-BE49-F238E27FC236}">
                <a16:creationId xmlns:a16="http://schemas.microsoft.com/office/drawing/2014/main" id="{CC44D200-5A95-4E4B-8E5B-6970BF56D933}"/>
              </a:ext>
            </a:extLst>
          </p:cNvPr>
          <p:cNvSpPr txBox="1"/>
          <p:nvPr/>
        </p:nvSpPr>
        <p:spPr>
          <a:xfrm>
            <a:off x="4618458" y="4530383"/>
            <a:ext cx="6094602" cy="1430456"/>
          </a:xfrm>
          <a:prstGeom prst="rect">
            <a:avLst/>
          </a:prstGeom>
          <a:noFill/>
        </p:spPr>
        <p:txBody>
          <a:bodyPr wrap="square">
            <a:spAutoFit/>
          </a:bodyPr>
          <a:lstStyle/>
          <a:p>
            <a:pPr marL="342900" indent="-342900">
              <a:lnSpc>
                <a:spcPct val="150000"/>
              </a:lnSpc>
              <a:buFont typeface="+mj-lt"/>
              <a:buAutoNum type="arabicPeriod"/>
            </a:pPr>
            <a:r>
              <a:rPr lang="zh-CN" altLang="en-US" sz="2000" dirty="0">
                <a:latin typeface="等线" panose="02010600030101010101" pitchFamily="2" charset="-122"/>
                <a:ea typeface="等线" panose="02010600030101010101" pitchFamily="2" charset="-122"/>
              </a:rPr>
              <a:t>通过点击菜单各选项跳转到相应页面</a:t>
            </a:r>
          </a:p>
          <a:p>
            <a:pPr marL="342900" indent="-342900">
              <a:lnSpc>
                <a:spcPct val="150000"/>
              </a:lnSpc>
              <a:buFont typeface="+mj-lt"/>
              <a:buAutoNum type="arabicPeriod"/>
            </a:pPr>
            <a:r>
              <a:rPr lang="zh-CN" altLang="en-US" sz="2000" dirty="0">
                <a:latin typeface="等线" panose="02010600030101010101" pitchFamily="2" charset="-122"/>
                <a:ea typeface="等线" panose="02010600030101010101" pitchFamily="2" charset="-122"/>
              </a:rPr>
              <a:t>通过点击视频跳转到相应页面</a:t>
            </a:r>
          </a:p>
          <a:p>
            <a:pPr marL="342900" indent="-342900">
              <a:lnSpc>
                <a:spcPct val="150000"/>
              </a:lnSpc>
              <a:buFont typeface="+mj-lt"/>
              <a:buAutoNum type="arabicPeriod"/>
            </a:pPr>
            <a:r>
              <a:rPr lang="zh-CN" altLang="en-US" sz="2000" dirty="0">
                <a:latin typeface="等线" panose="02010600030101010101" pitchFamily="2" charset="-122"/>
                <a:ea typeface="等线" panose="02010600030101010101" pitchFamily="2" charset="-122"/>
              </a:rPr>
              <a:t>可通过点击</a:t>
            </a:r>
            <a:r>
              <a:rPr lang="en-US" altLang="zh-CN" sz="2000" dirty="0">
                <a:latin typeface="等线" panose="02010600030101010101" pitchFamily="2" charset="-122"/>
                <a:ea typeface="等线" panose="02010600030101010101" pitchFamily="2" charset="-122"/>
              </a:rPr>
              <a:t>logo</a:t>
            </a:r>
            <a:r>
              <a:rPr lang="zh-CN" altLang="en-US" sz="2000" dirty="0">
                <a:latin typeface="等线" panose="02010600030101010101" pitchFamily="2" charset="-122"/>
                <a:ea typeface="等线" panose="02010600030101010101" pitchFamily="2" charset="-122"/>
              </a:rPr>
              <a:t>回到主页</a:t>
            </a:r>
          </a:p>
        </p:txBody>
      </p:sp>
    </p:spTree>
    <p:extLst>
      <p:ext uri="{BB962C8B-B14F-4D97-AF65-F5344CB8AC3E}">
        <p14:creationId xmlns:p14="http://schemas.microsoft.com/office/powerpoint/2010/main" val="610120532"/>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384432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主页（视频区）</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7D33C62D-C44F-4E6C-9196-92B9E9FBB7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1632" y="0"/>
            <a:ext cx="8129588" cy="6858000"/>
          </a:xfrm>
          <a:prstGeom prst="rect">
            <a:avLst/>
          </a:prstGeom>
          <a:ln>
            <a:noFill/>
          </a:ln>
          <a:effectLst>
            <a:softEdge rad="112500"/>
          </a:effectLst>
        </p:spPr>
      </p:pic>
      <p:sp>
        <p:nvSpPr>
          <p:cNvPr id="7" name="文本框 6">
            <a:extLst>
              <a:ext uri="{FF2B5EF4-FFF2-40B4-BE49-F238E27FC236}">
                <a16:creationId xmlns:a16="http://schemas.microsoft.com/office/drawing/2014/main" id="{90DB3B0F-333B-4EEA-BD2C-B1B02CABFF9B}"/>
              </a:ext>
            </a:extLst>
          </p:cNvPr>
          <p:cNvSpPr txBox="1"/>
          <p:nvPr/>
        </p:nvSpPr>
        <p:spPr>
          <a:xfrm>
            <a:off x="637310" y="1604453"/>
            <a:ext cx="3644693" cy="3738780"/>
          </a:xfrm>
          <a:prstGeom prst="rect">
            <a:avLst/>
          </a:prstGeom>
          <a:noFill/>
        </p:spPr>
        <p:txBody>
          <a:bodyPr wrap="square">
            <a:spAutoFit/>
          </a:bodyPr>
          <a:lstStyle/>
          <a:p>
            <a:pPr marL="342900" indent="-342900">
              <a:lnSpc>
                <a:spcPct val="150000"/>
              </a:lnSpc>
              <a:buSzPts val="1000"/>
              <a:buFont typeface="Arial" panose="020B0604020202020204" pitchFamily="34" charset="0"/>
              <a:buChar char="•"/>
              <a:tabLst>
                <a:tab pos="457200" algn="l"/>
              </a:tabLst>
            </a:pPr>
            <a:r>
              <a:rPr lang="zh-CN" altLang="en-US" sz="2000" dirty="0">
                <a:latin typeface="等线" panose="02010600030101010101" pitchFamily="2" charset="-122"/>
                <a:ea typeface="等线" panose="02010600030101010101" pitchFamily="2" charset="-122"/>
              </a:rPr>
              <a:t>左侧导航栏为四个模块的链接，分别导向</a:t>
            </a:r>
            <a:r>
              <a:rPr lang="zh-CN" altLang="en-US" sz="2000" b="1" dirty="0">
                <a:latin typeface="等线" panose="02010600030101010101" pitchFamily="2" charset="-122"/>
                <a:ea typeface="等线" panose="02010600030101010101" pitchFamily="2" charset="-122"/>
              </a:rPr>
              <a:t>主页、分享讨论、捐赠中心、用户中心</a:t>
            </a:r>
            <a:endParaRPr lang="en-US" altLang="zh-CN" sz="2000" dirty="0">
              <a:latin typeface="等线" panose="02010600030101010101" pitchFamily="2" charset="-122"/>
              <a:ea typeface="等线" panose="02010600030101010101" pitchFamily="2" charset="-122"/>
            </a:endParaRPr>
          </a:p>
          <a:p>
            <a:pPr>
              <a:lnSpc>
                <a:spcPct val="150000"/>
              </a:lnSpc>
              <a:buSzPts val="1000"/>
              <a:tabLst>
                <a:tab pos="457200" algn="l"/>
              </a:tabLst>
            </a:pPr>
            <a:endParaRPr lang="en-US" altLang="zh-CN" sz="2000" dirty="0">
              <a:latin typeface="等线" panose="02010600030101010101" pitchFamily="2" charset="-122"/>
              <a:ea typeface="等线" panose="02010600030101010101" pitchFamily="2" charset="-122"/>
            </a:endParaRPr>
          </a:p>
          <a:p>
            <a:pPr marL="342900" indent="-342900">
              <a:lnSpc>
                <a:spcPct val="150000"/>
              </a:lnSpc>
              <a:buSzPts val="1000"/>
              <a:buFont typeface="Arial" panose="020B0604020202020204" pitchFamily="34" charset="0"/>
              <a:buChar char="•"/>
              <a:tabLst>
                <a:tab pos="457200" algn="l"/>
              </a:tabLst>
            </a:pPr>
            <a:r>
              <a:rPr lang="zh-CN" altLang="en-US" sz="2000" dirty="0">
                <a:latin typeface="等线" panose="02010600030101010101" pitchFamily="2" charset="-122"/>
                <a:ea typeface="等线" panose="02010600030101010101" pitchFamily="2" charset="-122"/>
              </a:rPr>
              <a:t>未登录用户点击右上角“登录</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注册</a:t>
            </a:r>
            <a:r>
              <a:rPr lang="en-US" altLang="zh-CN" sz="2000" dirty="0">
                <a:latin typeface="等线" panose="02010600030101010101" pitchFamily="2" charset="-122"/>
                <a:ea typeface="等线" panose="02010600030101010101" pitchFamily="2" charset="-122"/>
              </a:rPr>
              <a:t>”</a:t>
            </a:r>
            <a:r>
              <a:rPr lang="zh-CN" altLang="en-US" sz="2000" dirty="0">
                <a:latin typeface="等线" panose="02010600030101010101" pitchFamily="2" charset="-122"/>
                <a:ea typeface="等线" panose="02010600030101010101" pitchFamily="2" charset="-122"/>
              </a:rPr>
              <a:t>按钮、捐赠和个人中心跳转到会跳转到登录页面</a:t>
            </a:r>
          </a:p>
        </p:txBody>
      </p:sp>
    </p:spTree>
    <p:extLst>
      <p:ext uri="{BB962C8B-B14F-4D97-AF65-F5344CB8AC3E}">
        <p14:creationId xmlns:p14="http://schemas.microsoft.com/office/powerpoint/2010/main" val="705407864"/>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3749744"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登录</a:t>
            </a:r>
            <a:r>
              <a:rPr lang="en-US" altLang="zh-CN" sz="2400" dirty="0">
                <a:latin typeface="汉仪君黑-45简" panose="020B0604020202020204" pitchFamily="34" charset="-122"/>
                <a:ea typeface="汉仪君黑-45简" panose="020B0604020202020204" pitchFamily="34" charset="-122"/>
              </a:rPr>
              <a:t>/</a:t>
            </a:r>
            <a:r>
              <a:rPr lang="zh-CN" altLang="en-US" sz="2400" dirty="0">
                <a:latin typeface="汉仪君黑-45简" panose="020B0604020202020204" pitchFamily="34" charset="-122"/>
                <a:ea typeface="汉仪君黑-45简" panose="020B0604020202020204" pitchFamily="34" charset="-122"/>
              </a:rPr>
              <a:t>注册界面</a:t>
            </a:r>
            <a:r>
              <a:rPr lang="en-US" altLang="zh-CN" sz="2400" dirty="0">
                <a:latin typeface="汉仪君黑-45简" panose="020B0604020202020204" pitchFamily="34" charset="-122"/>
                <a:ea typeface="汉仪君黑-45简" panose="020B0604020202020204" pitchFamily="34" charset="-122"/>
              </a:rPr>
              <a:t> </a:t>
            </a:r>
            <a:endParaRPr lang="zh-CN" altLang="en-US" sz="2400" dirty="0">
              <a:latin typeface="汉仪君黑-45简" panose="020B0604020202020204" pitchFamily="34" charset="-122"/>
              <a:ea typeface="汉仪君黑-45简" panose="020B0604020202020204" pitchFamily="34" charset="-122"/>
            </a:endParaRP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B5C911EE-7D79-40AA-B4B1-3874E847074B}"/>
              </a:ext>
            </a:extLst>
          </p:cNvPr>
          <p:cNvPicPr>
            <a:picLocks noChangeAspect="1"/>
          </p:cNvPicPr>
          <p:nvPr/>
        </p:nvPicPr>
        <p:blipFill>
          <a:blip r:embed="rId2"/>
          <a:stretch>
            <a:fillRect/>
          </a:stretch>
        </p:blipFill>
        <p:spPr>
          <a:xfrm>
            <a:off x="4426203" y="1740107"/>
            <a:ext cx="7105961" cy="373811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7" name="文本框 6">
            <a:extLst>
              <a:ext uri="{FF2B5EF4-FFF2-40B4-BE49-F238E27FC236}">
                <a16:creationId xmlns:a16="http://schemas.microsoft.com/office/drawing/2014/main" id="{F3F86B79-3627-49C0-8CBB-FA7F4C4E701E}"/>
              </a:ext>
            </a:extLst>
          </p:cNvPr>
          <p:cNvSpPr txBox="1"/>
          <p:nvPr/>
        </p:nvSpPr>
        <p:spPr>
          <a:xfrm>
            <a:off x="418407" y="2432271"/>
            <a:ext cx="3627759" cy="2353786"/>
          </a:xfrm>
          <a:prstGeom prst="rect">
            <a:avLst/>
          </a:prstGeom>
          <a:noFill/>
        </p:spPr>
        <p:txBody>
          <a:bodyPr wrap="square">
            <a:spAutoFit/>
          </a:bodyPr>
          <a:lstStyle/>
          <a:p>
            <a:pPr marL="342900" lvl="0" indent="-342900">
              <a:lnSpc>
                <a:spcPct val="150000"/>
              </a:lnSpc>
              <a:buSzPts val="1000"/>
              <a:buFont typeface="Symbol" panose="05050102010706020507" pitchFamily="18" charset="2"/>
              <a:buChar char=""/>
              <a:tabLst>
                <a:tab pos="457200" algn="l"/>
              </a:tabLst>
            </a:pPr>
            <a:r>
              <a:rPr lang="zh-CN" altLang="en-US" sz="2000" dirty="0">
                <a:latin typeface="等线" panose="02010600030101010101" pitchFamily="2" charset="-122"/>
                <a:ea typeface="等线" panose="02010600030101010101" pitchFamily="2" charset="-122"/>
              </a:rPr>
              <a:t>登录分为普通用户登录和管理员用户登录，可跳转到前台主页和后台管理系统页面</a:t>
            </a:r>
            <a:endParaRPr lang="en-US" altLang="zh-CN" sz="2000" dirty="0">
              <a:latin typeface="等线" panose="02010600030101010101" pitchFamily="2" charset="-122"/>
              <a:ea typeface="等线" panose="02010600030101010101" pitchFamily="2" charset="-122"/>
            </a:endParaRPr>
          </a:p>
          <a:p>
            <a:pPr marL="342900" lvl="0" indent="-342900">
              <a:lnSpc>
                <a:spcPct val="150000"/>
              </a:lnSpc>
              <a:buSzPts val="1000"/>
              <a:buFont typeface="Symbol" panose="05050102010706020507" pitchFamily="18" charset="2"/>
              <a:buChar char=""/>
              <a:tabLst>
                <a:tab pos="457200" algn="l"/>
              </a:tabLst>
            </a:pPr>
            <a:endParaRPr lang="en-US" altLang="zh-CN" sz="2000" dirty="0">
              <a:latin typeface="等线" panose="02010600030101010101" pitchFamily="2" charset="-122"/>
              <a:ea typeface="等线" panose="02010600030101010101" pitchFamily="2" charset="-122"/>
            </a:endParaRPr>
          </a:p>
          <a:p>
            <a:pPr marL="342900" lvl="0" indent="-342900">
              <a:lnSpc>
                <a:spcPct val="150000"/>
              </a:lnSpc>
              <a:buSzPts val="1000"/>
              <a:buFont typeface="Symbol" panose="05050102010706020507" pitchFamily="18" charset="2"/>
              <a:buChar char=""/>
              <a:tabLst>
                <a:tab pos="457200" algn="l"/>
              </a:tabLst>
            </a:pPr>
            <a:r>
              <a:rPr lang="zh-CN" altLang="en-US" sz="2000" dirty="0">
                <a:latin typeface="等线" panose="02010600030101010101" pitchFamily="2" charset="-122"/>
                <a:ea typeface="等线" panose="02010600030101010101" pitchFamily="2" charset="-122"/>
              </a:rPr>
              <a:t>制作了简易的登录验证</a:t>
            </a:r>
            <a:endParaRPr lang="zh-CN" altLang="zh-CN" sz="2000" dirty="0">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384678972"/>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alpha val="92000"/>
          </a:schemeClr>
        </a:solidFill>
        <a:effectLst/>
      </p:bgPr>
    </p:bg>
    <p:spTree>
      <p:nvGrpSpPr>
        <p:cNvPr id="1" name=""/>
        <p:cNvGrpSpPr/>
        <p:nvPr/>
      </p:nvGrpSpPr>
      <p:grpSpPr>
        <a:xfrm>
          <a:off x="0" y="0"/>
          <a:ext cx="0" cy="0"/>
          <a:chOff x="0" y="0"/>
          <a:chExt cx="0" cy="0"/>
        </a:xfrm>
      </p:grpSpPr>
      <p:sp>
        <p:nvSpPr>
          <p:cNvPr id="4" name="矩形 3"/>
          <p:cNvSpPr/>
          <p:nvPr/>
        </p:nvSpPr>
        <p:spPr>
          <a:xfrm>
            <a:off x="0" y="0"/>
            <a:ext cx="286327" cy="829859"/>
          </a:xfrm>
          <a:prstGeom prst="rect">
            <a:avLst/>
          </a:prstGeom>
          <a:solidFill>
            <a:srgbClr val="28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637310" y="368194"/>
            <a:ext cx="3844322" cy="461665"/>
          </a:xfrm>
          <a:prstGeom prst="rect">
            <a:avLst/>
          </a:prstGeom>
          <a:noFill/>
        </p:spPr>
        <p:txBody>
          <a:bodyPr wrap="none" rtlCol="0">
            <a:spAutoFit/>
          </a:bodyPr>
          <a:lstStyle/>
          <a:p>
            <a:r>
              <a:rPr lang="zh-CN" altLang="en-US" sz="2400" b="1" dirty="0">
                <a:latin typeface="汉仪君黑-45简" panose="020B0604020202020204" pitchFamily="34" charset="-122"/>
                <a:ea typeface="汉仪君黑-45简" panose="020B0604020202020204" pitchFamily="34" charset="-122"/>
              </a:rPr>
              <a:t>原型展示 </a:t>
            </a:r>
            <a:r>
              <a:rPr lang="en-US" altLang="zh-CN" sz="2400" b="1" dirty="0">
                <a:latin typeface="汉仪君黑-45简" panose="020B0604020202020204" pitchFamily="34" charset="-122"/>
                <a:ea typeface="汉仪君黑-45简" panose="020B0604020202020204" pitchFamily="34" charset="-122"/>
              </a:rPr>
              <a:t>· </a:t>
            </a:r>
            <a:r>
              <a:rPr lang="zh-CN" altLang="en-US" sz="2400" dirty="0">
                <a:latin typeface="汉仪君黑-45简" panose="020B0604020202020204" pitchFamily="34" charset="-122"/>
                <a:ea typeface="汉仪君黑-45简" panose="020B0604020202020204" pitchFamily="34" charset="-122"/>
              </a:rPr>
              <a:t>主页（视频区）</a:t>
            </a:r>
          </a:p>
        </p:txBody>
      </p:sp>
      <p:sp>
        <p:nvSpPr>
          <p:cNvPr id="3" name="平行四边形 2"/>
          <p:cNvSpPr/>
          <p:nvPr/>
        </p:nvSpPr>
        <p:spPr>
          <a:xfrm>
            <a:off x="0" y="0"/>
            <a:ext cx="637310" cy="829859"/>
          </a:xfrm>
          <a:prstGeom prst="parallelogram">
            <a:avLst>
              <a:gd name="adj" fmla="val 45290"/>
            </a:avLst>
          </a:prstGeom>
          <a:solidFill>
            <a:srgbClr val="578F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a:extLst>
              <a:ext uri="{FF2B5EF4-FFF2-40B4-BE49-F238E27FC236}">
                <a16:creationId xmlns:a16="http://schemas.microsoft.com/office/drawing/2014/main" id="{74E7742E-FCEB-46D1-B4E0-D16EA0506B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4042" y="580058"/>
            <a:ext cx="7499230" cy="5697882"/>
          </a:xfrm>
          <a:prstGeom prst="rect">
            <a:avLst/>
          </a:prstGeom>
        </p:spPr>
      </p:pic>
      <p:sp>
        <p:nvSpPr>
          <p:cNvPr id="7" name="文本框 6">
            <a:extLst>
              <a:ext uri="{FF2B5EF4-FFF2-40B4-BE49-F238E27FC236}">
                <a16:creationId xmlns:a16="http://schemas.microsoft.com/office/drawing/2014/main" id="{C1CC6F6B-895F-4768-B989-9EA87B2ABF22}"/>
              </a:ext>
            </a:extLst>
          </p:cNvPr>
          <p:cNvSpPr txBox="1"/>
          <p:nvPr/>
        </p:nvSpPr>
        <p:spPr>
          <a:xfrm>
            <a:off x="774608" y="2021273"/>
            <a:ext cx="3569725" cy="281545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点击用户图标会弹出用户信息界面，显示基本用户信息和用户中心的相关链接</a:t>
            </a:r>
            <a:endParaRPr lang="en-US" altLang="zh-CN" sz="2000" dirty="0">
              <a:latin typeface="等线" panose="02010600030101010101" pitchFamily="2" charset="-122"/>
              <a:ea typeface="等线" panose="02010600030101010101" pitchFamily="2" charset="-122"/>
            </a:endParaRPr>
          </a:p>
          <a:p>
            <a:pPr marL="285750" indent="-285750">
              <a:lnSpc>
                <a:spcPct val="150000"/>
              </a:lnSpc>
              <a:buFont typeface="Arial" panose="020B0604020202020204" pitchFamily="34" charset="0"/>
              <a:buChar char="•"/>
            </a:pPr>
            <a:endParaRPr lang="en-US" altLang="zh-CN" sz="2000" dirty="0">
              <a:latin typeface="等线" panose="02010600030101010101" pitchFamily="2" charset="-122"/>
              <a:ea typeface="等线" panose="02010600030101010101" pitchFamily="2" charset="-122"/>
            </a:endParaRPr>
          </a:p>
          <a:p>
            <a:pPr marL="285750" indent="-285750">
              <a:lnSpc>
                <a:spcPct val="150000"/>
              </a:lnSpc>
              <a:buFont typeface="Arial" panose="020B0604020202020204" pitchFamily="34" charset="0"/>
              <a:buChar char="•"/>
            </a:pPr>
            <a:r>
              <a:rPr lang="zh-CN" altLang="en-US" sz="2000" dirty="0">
                <a:latin typeface="等线" panose="02010600030101010101" pitchFamily="2" charset="-122"/>
                <a:ea typeface="等线" panose="02010600030101010101" pitchFamily="2" charset="-122"/>
              </a:rPr>
              <a:t>用户可在顶部搜索栏对信息进行搜索</a:t>
            </a:r>
          </a:p>
        </p:txBody>
      </p:sp>
    </p:spTree>
    <p:extLst>
      <p:ext uri="{BB962C8B-B14F-4D97-AF65-F5344CB8AC3E}">
        <p14:creationId xmlns:p14="http://schemas.microsoft.com/office/powerpoint/2010/main" val="1834252751"/>
      </p:ext>
    </p:extLst>
  </p:cSld>
  <p:clrMapOvr>
    <a:masterClrMapping/>
  </p:clrMapOvr>
  <p:transition spd="slow">
    <p:wipe/>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785</TotalTime>
  <Words>799</Words>
  <Application>Microsoft Office PowerPoint</Application>
  <PresentationFormat>宽屏</PresentationFormat>
  <Paragraphs>84</Paragraphs>
  <Slides>20</Slides>
  <Notes>3</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20</vt:i4>
      </vt:variant>
    </vt:vector>
  </HeadingPairs>
  <TitlesOfParts>
    <vt:vector size="29" baseType="lpstr">
      <vt:lpstr>Calibri</vt:lpstr>
      <vt:lpstr>等线</vt:lpstr>
      <vt:lpstr>Symbol</vt:lpstr>
      <vt:lpstr>汉仪君黑-45简</vt:lpstr>
      <vt:lpstr>Arial</vt:lpstr>
      <vt:lpstr>华光标题宋_CNKI</vt:lpstr>
      <vt:lpstr>Calibri Light</vt:lpstr>
      <vt:lpstr>Gill Sans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微软公司</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尹 欢</dc:creator>
  <cp:lastModifiedBy>John Liu</cp:lastModifiedBy>
  <cp:revision>85</cp:revision>
  <dcterms:created xsi:type="dcterms:W3CDTF">2020-10-16T03:28:30Z</dcterms:created>
  <dcterms:modified xsi:type="dcterms:W3CDTF">2021-04-10T07:19:35Z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2052-11.1.0.9912</vt:lpwstr>
  </property>
  <property fmtid="{D5CDD505-2E9C-101B-9397-08002B2CF9AE}" pid="3" name="KSOTemplateUUID">
    <vt:lpwstr>v1.0_mb_9P8HmsgyNRD/6HFrXRmchQ==</vt:lpwstr>
  </property>
</Properties>
</file>